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78"/>
  </p:notesMasterIdLst>
  <p:handoutMasterIdLst>
    <p:handoutMasterId r:id="rId79"/>
  </p:handoutMasterIdLst>
  <p:sldIdLst>
    <p:sldId id="454" r:id="rId5"/>
    <p:sldId id="529" r:id="rId6"/>
    <p:sldId id="538" r:id="rId7"/>
    <p:sldId id="530" r:id="rId8"/>
    <p:sldId id="475" r:id="rId9"/>
    <p:sldId id="488" r:id="rId10"/>
    <p:sldId id="561" r:id="rId11"/>
    <p:sldId id="532" r:id="rId12"/>
    <p:sldId id="533" r:id="rId13"/>
    <p:sldId id="534" r:id="rId14"/>
    <p:sldId id="563" r:id="rId15"/>
    <p:sldId id="564" r:id="rId16"/>
    <p:sldId id="565" r:id="rId17"/>
    <p:sldId id="539" r:id="rId18"/>
    <p:sldId id="566" r:id="rId19"/>
    <p:sldId id="557" r:id="rId20"/>
    <p:sldId id="536" r:id="rId21"/>
    <p:sldId id="562" r:id="rId22"/>
    <p:sldId id="540" r:id="rId23"/>
    <p:sldId id="545" r:id="rId24"/>
    <p:sldId id="541" r:id="rId25"/>
    <p:sldId id="544" r:id="rId26"/>
    <p:sldId id="543" r:id="rId27"/>
    <p:sldId id="546" r:id="rId28"/>
    <p:sldId id="542" r:id="rId29"/>
    <p:sldId id="548" r:id="rId30"/>
    <p:sldId id="555" r:id="rId31"/>
    <p:sldId id="549" r:id="rId32"/>
    <p:sldId id="553" r:id="rId33"/>
    <p:sldId id="556" r:id="rId34"/>
    <p:sldId id="552" r:id="rId35"/>
    <p:sldId id="554" r:id="rId36"/>
    <p:sldId id="558" r:id="rId37"/>
    <p:sldId id="550" r:id="rId38"/>
    <p:sldId id="551" r:id="rId39"/>
    <p:sldId id="559" r:id="rId40"/>
    <p:sldId id="560" r:id="rId41"/>
    <p:sldId id="573" r:id="rId42"/>
    <p:sldId id="574" r:id="rId43"/>
    <p:sldId id="575" r:id="rId44"/>
    <p:sldId id="576" r:id="rId45"/>
    <p:sldId id="567" r:id="rId46"/>
    <p:sldId id="568" r:id="rId47"/>
    <p:sldId id="569" r:id="rId48"/>
    <p:sldId id="570" r:id="rId49"/>
    <p:sldId id="571" r:id="rId50"/>
    <p:sldId id="572" r:id="rId51"/>
    <p:sldId id="577" r:id="rId52"/>
    <p:sldId id="527" r:id="rId53"/>
    <p:sldId id="579" r:id="rId54"/>
    <p:sldId id="580" r:id="rId55"/>
    <p:sldId id="581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590" r:id="rId65"/>
    <p:sldId id="591" r:id="rId66"/>
    <p:sldId id="592" r:id="rId67"/>
    <p:sldId id="593" r:id="rId68"/>
    <p:sldId id="594" r:id="rId69"/>
    <p:sldId id="595" r:id="rId70"/>
    <p:sldId id="596" r:id="rId71"/>
    <p:sldId id="597" r:id="rId72"/>
    <p:sldId id="598" r:id="rId73"/>
    <p:sldId id="599" r:id="rId74"/>
    <p:sldId id="600" r:id="rId75"/>
    <p:sldId id="601" r:id="rId76"/>
    <p:sldId id="602" r:id="rId77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59" autoAdjust="0"/>
    <p:restoredTop sz="73878"/>
  </p:normalViewPr>
  <p:slideViewPr>
    <p:cSldViewPr snapToGrid="0">
      <p:cViewPr varScale="1">
        <p:scale>
          <a:sx n="93" d="100"/>
          <a:sy n="93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26.41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91 16383,'36'35'0,"3"0"0,-4-15 0,-4-2 0,-4-6 0,-1-5 0,3-2 0,7 1 0,3 0 0,6 1 0,7 2 0,3 2 0,7 3 0,3-2 0,3-4 0,2-1 0,-6-1 0,-2 2 0,3 5 0,4 1 0,12 5 0,-33-9 0,3 0 0,10 1 0,2 0 0,3 0 0,2 0 0,-2 0 0,-1 0 0,-9-3 0,-2 0 0,31 4 0,-15-5 0,-16-4 0,4-1 0,8-1 0,6 0 0,6 1 0,-6 1 0,-15-1 0,-10-1 0,-15 0 0,-5-1 0,6 0 0,14-2 0,3 0 0,1-1 0,-6-1 0,-3 1 0,0-1 0,-2 0 0,-4-1 0,-1-1 0,3 0 0,0 1 0,-5 0 0,-8 1 0,-2-2 0,8-2 0,14-4 0,12-3 0,3 0 0,-2 1 0,0 2 0,-5 0 0,-4 2 0,-1-3 0,5-4 0,10-3 0,10-3 0,0-2 0,-11 3 0,-18 4 0,-16 6 0,8 1 0,20-9 0,11-5 0,-1-3 0,-23 5 0,-21 5 0,-8 4 0,-2 3 0,7-3 0,-2 2 0,-2 2 0,-8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8:02.4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91 16383,'36'35'0,"3"0"0,-4-15 0,-4-2 0,-4-6 0,-1-5 0,3-2 0,7 1 0,3 0 0,6 1 0,7 2 0,3 2 0,7 3 0,3-2 0,3-4 0,2-1 0,-6-1 0,-2 2 0,3 5 0,4 1 0,12 5 0,-33-9 0,3 0 0,10 1 0,2 0 0,3 0 0,2 0 0,-2 0 0,-1 0 0,-9-3 0,-2 0 0,31 4 0,-15-5 0,-16-4 0,4-1 0,8-1 0,6 0 0,6 1 0,-6 1 0,-15-1 0,-10-1 0,-15 0 0,-5-1 0,6 0 0,14-2 0,3 0 0,1-1 0,-6-1 0,-3 1 0,0-1 0,-2 0 0,-4-1 0,-1-1 0,3 0 0,0 1 0,-5 0 0,-8 1 0,-2-2 0,8-2 0,14-4 0,12-3 0,3 0 0,-2 1 0,0 2 0,-5 0 0,-4 2 0,-1-3 0,5-4 0,10-3 0,10-3 0,0-2 0,-11 3 0,-18 4 0,-16 6 0,8 1 0,20-9 0,11-5 0,-1-3 0,-23 5 0,-21 5 0,-8 4 0,-2 3 0,7-3 0,-2 2 0,-2 2 0,-8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8:02.47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16383,'49'26'0,"9"-3"0,2-10 0,9 0 0,14 1 0,-33-5 0,3 1 0,12 1 0,2 0 0,3 1 0,0-1 0,0-2 0,-2-1 0,-7-3 0,-2-1 0,37-1 0,-10-3 0,-15 0 0,11 3 0,-29-1 0,4 1 0,10 0 0,3 0 0,5 1 0,-2-1 0,-8-2 0,-4 0 0,-9-1 0,-3 0 0,40-2 0,3-1 0,4-2 0,4-1 0,-50 2 0,2 1 0,6-1 0,1 0 0,2 0 0,1 1 0,-6-1 0,-1 1 0,36-3 0,-22 3 0,-4-1 0,-5-2 0,-5-3 0,-2 0 0,0 1 0,0 3 0,-10 2 0,-19-1 0,-21 1 0,-90-4 0,58 4 0,-58-3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8:02.47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28 16383,'99'9'0,"-28"-2"0,8 0 0,-10 0 0,4-1 0,3 1 0,10 0 0,2-1 0,-2 0 0,-5-1 0,-2-1 0,-4-1 0,21 1 0,-6-2 0,-21-1 0,-4-2 0,-14 1 0,0-1 0,9 1 0,3 0 0,11 2 0,2 0 0,5 0 0,-1 0 0,-2 1 0,-3-1 0,-15 0 0,-6 0 0,22-1 0,-9 1 0,-2 0 0,12 0 0,-1-1 0,-5-1 0,-9-2 0,-4-1 0,6-1 0,13 1 0,5 3 0,-4 1 0,-24 0 0,-20-1 0,-7-4 0,1-5 0,9-6 0,7-7 0,-7-1 0,-10-2 0,-15 12 0,-12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35.81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16383,'97'1'0,"0"-1"0,-1 1 0,1-1 0,0 1 0,0-1 0,-1 1 0,1-1 0,0 1 0,0-1 0,-1 1 0,1-1 0,0 1 0,0-1 0,-1 1 0,1-1 0,0 0 0,0 1 0,-1-1 0,1 1 0,0-1 0,-1 1 0,12-1 0,6 1 0,4 0 0,3 0 0,2-1 0,0 1 0,-1 0 0,-3 0 0,-4-1 0,-5 1 0,-6-1 0,-9 1 0,-9-1 0,-11 1 0,-12-1 0,-13 0 0,-16 0 0,7-1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37.45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0 16383,'67'8'0,"-16"-4"0,7 0 0,22 1 0,10 1 0,-3 0 0,8 2 0,6-1 0,-24-1 0,2-1 0,4 0 0,1 1 0,0-1 0,9 1 0,1 0 0,2 0 0,-1 0 0,-1-1 0,-4 0 0,1-1 0,-1 0 0,-2 0 0,-3 0 0,8-1 0,-3-1 0,-2 0 0,-7 0 0,2 0 0,-7-1 0,-4-1 0,8 1 0,-8 0 0,-14 0 0,-6-1 0,16 1 0,-24 0 0,-14 0 0,18-2 0,12-2 0,0-1 0,-16-2 0,-23 1 0,-14 0 0,1 0 0,9 1 0,11 2 0,6 1 0,-5-2 0,-14 0 0,-17 0 0,-23-4 0,13 4 0,-10-1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38.8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0 212 16383,'80'-34'0,"-23"12"0,5-1 0,13-2 0,5 1 0,-15 8 0,2 2 0,5 2 0,19 1 0,6 3 0,3 2 0,-15 2 0,3 2 0,1 0 0,-1 1 0,2-1 0,0 1 0,0 0 0,-4 0 0,15 1 0,-4-1 0,-10 1 0,-5-1 0,-13 1 0,1-1 0,-12 7 0,8 8 0,10 5 0,-3 2 0,-4-5 0,16-5 0,-29-6 0,3-1 0,8 0 0,-1-1 0,-8 0 0,-4 0 0,18 1 0,-37-2 0,-24-2 0,0 1 0,-64 5 0,42-5 0,-45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3:40.1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0 159 16383,'84'-24'0,"6"-6"0,-40 11 0,2 0 0,5 0 0,5 1 0,25 2 0,11 5 0,-23 9 0,6 2 0,5 3 0,2 0 0,-6 0 0,4 1 0,2 1 0,0 1 0,-1 0 0,-1 0 0,2 1 0,-1 0 0,-2 1 0,-3-1 0,9 2 0,-2 0 0,-5-1 0,-7 0 0,19 0 0,-16-1 0,1 1 0,-39-5 0,-26-3 0,-3 0 0,-4 0 0,0 0 0,4 0 0,-2 0 0,2 0 0,-1 0 0,18 0 0,43 1 0,-16 0 0,3 1 0,2-1 0,-3 0 0,28 1 0,-47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3167 24575,'-10'0'0,"-2"0"0,-7 1 0,-14-1 0,-30 2 0,-32 1 0,34-1 0,-4 1 0,-3 0 0,-1 0 0,4 0 0,1 0 0,1 0 0,1-1 0,6-2 0,0 0 0,-1 0 0,-1 0 0,4 0 0,-1-1 0,2 0 0,-1 1 0,-1 0 0,0 0 0,-1 0 0,1 0 0,-1 1 0,4 0 0,-29 2 0,27 0 0,29-3 0,15-4 0,5-12 0,4-18 0,1-20 0,2-20 0,5-20 0,-2 43 0,1-2 0,0-2 0,1-1 0,0-1 0,0-1 0,0 4 0,0 0 0,2-3 0,1 0 0,1 1 0,-1 0 0,1 0 0,-2 1 0,0 3 0,-1 0 0,2-38 0,-3 6 0,4-11 0,-3 40 0,1-1 0,2-6 0,1 0 0,0 0 0,0 0 0,-3 2 0,-1 1 0,-3 1 0,-1 2 0,-1 2 0,-2 1 0,0-38 0,-2 24 0,1 9 0,-1-10 0,-2-8 0,-3 3 0,-4 8 0,-4 20 0,0 1 0,1 4 0,3 3 0,2 3 0,4 3 0,1 1 0,-1-1 0,1 4 0,0 7 0,1 3 0,1 0 0,0-2 0,0-5 0,1 0 0,1 3 0,-1 2 0,1 7 0,1-3 0,1-3 0,1-1 0,4 3 0,7 10 0,10 6 0,9 3 0,4-1 0,9 2 0,5-2 0,4-1 0,0 0 0,-5-1 0,3 0 0,12 0 0,4 0 0,-1 0 0,-7 1 0,-11 1 0,0 0 0,-3-1 0,5 0 0,15 3 0,8 2 0,2 2 0,-15 1 0,-18-3 0,-5-1 0,-4-2 0,2 0 0,0-1 0,-1 1 0,-6 0 0,-4-2 0,-2 0 0,1-1 0,-2 0 0,-5 0 0,-8 0 0,-4 0 0,-1 0 0,-1 0 0,-1-1 0,-6-3 0,-7-4 0,-8-4 0,-4 0 0,1 3 0,6 2 0,5 0 0,4 1 0,1-1 0,0 1 0,2 1 0,2 2 0,7 4 0,6 7 0,6 8 0,0 3 0,-3 0 0,-1-2 0,2-1 0,0-2 0,-1-5 0,-4-3 0,-1-3 0,4-1 0,6 2 0,3 1 0,-4-1 0,-6-2 0,-6-1 0,-6 0 0,-4 1 0,-7 2 0,-8 4 0,-8 1 0,-4 0 0,-3 2 0,0 1 0,1 0 0,3 0 0,4-1 0,4-1 0,3-1 0,2-1 0,1 1 0,-2 3 0,0 1 0,2-1 0,6-4 0,15-9 0,-5 1 0,9-5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3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24575,'15'-3'0,"2"0"0,18-1 0,27-2 0,21 1 0,9 1 0,-13 2 0,-15 1 0,-7 1 0,1 0 0,4 3 0,9 1 0,9 1 0,4 1 0,-11-2 0,-22-1 0,-22-1 0,-19 1 0,-4 17 0,-5 17 0,-3 21 0,-1 8 0,0-8 0,0-8 0,1-10 0,1 4 0,-1 15 0,0 18 0,3 18 0,2-44 0,1 1 0,1-1 0,1-2 0,7 36 0,-4-20 0,-3-10 0,-1-6 0,-2 10 0,0 10 0,1 9 0,6 13 0,1 1 0,1 4 0,-6-46 0,-1 2 0,0 1 0,1 2 0,2 10 0,0 2 0,0 3 0,0 2 0,0 2 0,-1 0 0,-1-3 0,-1 1 0,1-2 0,0-1 0,1-1 0,0 0 0,-1-4 0,0-1 0,-1-1 0,-2 0 0,-1 1 0,-1 1 0,0 4 0,-1 1 0,0 1 0,0 0 0,1-6 0,1-2 0,0-10 0,1-3 0,3 32 0,-2-5 0,-3 16 0,-3-35 0,0 3 0,-1 10 0,-1 3 0,0 0 0,0-1 0,0-5 0,1-2 0,1-11 0,0-3 0,-2 49 0,2-45 0,-1 0 0,-2 2 0,-1-1 0,-1-2 0,1-3 0,-5 33 0,6-15 0,5-4 0,0 2 0,-3 16 0,2-29 0,0 3 0,1 8 0,0 0 0,1-4 0,0-4 0,2 25 0,-2-41 0,-1-25 0,-1 5 0,-1 7 0,-2 8 0,1 6 0,1-8 0,1-9 0,0-8 0,1-6 0,-1-1 0,-2-4 0,-3-3 0,-7-2 0,-5-1 0,-7 0 0,-4 0 0,3 0 0,1-1 0,4 0 0,1-1 0,-2-1 0,2 1 0,1 0 0,4 1 0,2 0 0,1 1 0,3 0 0,3 0 0,-3 0 0,-8 0 0,-12-2 0,-3 0 0,4 0 0,7 1 0,9 1 0,-3 0 0,-2 1 0,-3 1 0,0-2 0,2 0 0,4-1 0,5 1 0,2 0 0,3-1 0,3-5 0,3-5 0,3-6 0,3-4 0,1 2 0,1 3 0,1 0 0,3-1 0,1 2 0,-3 1 0,-4 5 0,-3 1 0,-2-1 0,1 0 0,-2 3 0,-9 13 0,-6 9 0,-9 14 0,-1 1 0,4-7 0,4-4 0,6-8 0,1-1 0,3-5 0,1 0 0,0 0 0,-4 4 0,-1 2 0,1-2 0,4-3 0,7-3 0,6 1 0,4 0 0,1 1 0,-1-2 0,-1 1 0,-2-2 0,-1 0 0,-2 0 0,0 0 0,5 3 0,4 2 0,2 0 0,-2-2 0,-4-3 0,-3-1 0,-2-1 0,-1 0 0,-4 1 0,-1 1 0,-1 0 0,0 1 0,1 4 0,3 4 0,2 1 0,0-1 0,0-4 0,-2-4 0,0-1 0,-2-1 0,-1 0 0,0 1 0,-1 1 0,1 0 0,-1 0 0,1-2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3167 24575,'-10'0'0,"-2"0"0,-7 1 0,-14-1 0,-30 2 0,-32 1 0,34-1 0,-4 1 0,-3 0 0,-1 0 0,4 0 0,1 0 0,1 0 0,1-1 0,6-2 0,0 0 0,-1 0 0,-1 0 0,4 0 0,-1-1 0,2 0 0,-1 1 0,-1 0 0,0 0 0,-1 0 0,1 0 0,-1 1 0,4 0 0,-29 2 0,27 0 0,29-3 0,15-4 0,5-12 0,4-18 0,1-20 0,2-20 0,5-20 0,-2 43 0,1-2 0,0-2 0,1-1 0,0-1 0,0-1 0,0 4 0,0 0 0,2-3 0,1 0 0,1 1 0,-1 0 0,1 0 0,-2 1 0,0 3 0,-1 0 0,2-38 0,-3 6 0,4-11 0,-3 40 0,1-1 0,2-6 0,1 0 0,0 0 0,0 0 0,-3 2 0,-1 1 0,-3 1 0,-1 2 0,-1 2 0,-2 1 0,0-38 0,-2 24 0,1 9 0,-1-10 0,-2-8 0,-3 3 0,-4 8 0,-4 20 0,0 1 0,1 4 0,3 3 0,2 3 0,4 3 0,1 1 0,-1-1 0,1 4 0,0 7 0,1 3 0,1 0 0,0-2 0,0-5 0,1 0 0,1 3 0,-1 2 0,1 7 0,1-3 0,1-3 0,1-1 0,4 3 0,7 10 0,10 6 0,9 3 0,4-1 0,9 2 0,5-2 0,4-1 0,0 0 0,-5-1 0,3 0 0,12 0 0,4 0 0,-1 0 0,-7 1 0,-11 1 0,0 0 0,-3-1 0,5 0 0,15 3 0,8 2 0,2 2 0,-15 1 0,-18-3 0,-5-1 0,-4-2 0,2 0 0,0-1 0,-1 1 0,-6 0 0,-4-2 0,-2 0 0,1-1 0,-2 0 0,-5 0 0,-8 0 0,-4 0 0,-1 0 0,-1 0 0,-1-1 0,-6-3 0,-7-4 0,-8-4 0,-4 0 0,1 3 0,6 2 0,5 0 0,4 1 0,1-1 0,0 1 0,2 1 0,2 2 0,7 4 0,6 7 0,6 8 0,0 3 0,-3 0 0,-1-2 0,2-1 0,0-2 0,-1-5 0,-4-3 0,-1-3 0,4-1 0,6 2 0,3 1 0,-4-1 0,-6-2 0,-6-1 0,-6 0 0,-4 1 0,-7 2 0,-8 4 0,-8 1 0,-4 0 0,-3 2 0,0 1 0,1 0 0,3 0 0,4-1 0,4-1 0,3-1 0,2-1 0,1 1 0,-2 3 0,0 1 0,2-1 0,6-4 0,15-9 0,-5 1 0,9-5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27.97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16383,'49'26'0,"9"-3"0,2-10 0,9 0 0,14 1 0,-33-5 0,3 1 0,12 1 0,2 0 0,3 1 0,0-1 0,0-2 0,-2-1 0,-7-3 0,-2-1 0,37-1 0,-10-3 0,-15 0 0,11 3 0,-29-1 0,4 1 0,10 0 0,3 0 0,5 1 0,-2-1 0,-8-2 0,-4 0 0,-9-1 0,-3 0 0,40-2 0,3-1 0,4-2 0,4-1 0,-50 2 0,2 1 0,6-1 0,1 0 0,2 0 0,1 1 0,-6-1 0,-1 1 0,36-3 0,-22 3 0,-4-1 0,-5-2 0,-5-3 0,-2 0 0,0 1 0,0 3 0,-10 2 0,-19-1 0,-21 1 0,-90-4 0,58 4 0,-58-3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3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24575,'9'-3'0,"1"0"0,11-1 0,15-2 0,12 1 0,6 1 0,-7 2 0,-10 1 0,-4 1 0,1 0 0,3 3 0,4 1 0,6 1 0,2 1 0,-6-2 0,-13-1 0,-13-1 0,-11 1 0,-3 17 0,-3 17 0,0 21 0,-2 8 0,0-8 0,0-8 0,1-10 0,1 4 0,-2 15 0,1 18 0,2 18 0,0-44 0,2 1 0,0-1 0,0-2 0,5 36 0,-3-20 0,-1-10 0,-2-6 0,0 10 0,0 10 0,0 9 0,4 13 0,1 1 0,0 4 0,-4-46 0,0 2 0,0 1 0,1 2 0,0 10 0,1 2 0,-1 3 0,1 2 0,0 2 0,-1 0 0,-1-3 0,1 1 0,-1-2 0,1-1 0,-1-1 0,1 0 0,0-4 0,-1-1 0,0-1 0,-1 0 0,0 1 0,-2 1 0,0 4 0,1 1 0,-1 1 0,0 0 0,0-6 0,1-2 0,1-10 0,-1-3 0,3 32 0,-2-5 0,-1 16 0,-2-35 0,-1 3 0,1 10 0,-2 3 0,1 0 0,-1-1 0,1-5 0,1-2 0,-1-11 0,1-3 0,-1 49 0,1-45 0,-1 0 0,-1 2 0,-1-1 0,1-2 0,-1-3 0,-2 33 0,2-15 0,4-4 0,0 2 0,-1 16 0,0-29 0,1 3 0,0 8 0,0 0 0,0-4 0,1-4 0,1 25 0,-2-41 0,0-25 0,0 5 0,-2 7 0,0 8 0,0 6 0,1-8 0,0-9 0,1-8 0,0-6 0,-1-1 0,0-4 0,-3-3 0,-3-2 0,-4-1 0,-4 0 0,-1 0 0,0 0 0,2-1 0,1 0 0,2-1 0,-2-1 0,1 1 0,1 0 0,2 1 0,1 0 0,1 1 0,2 0 0,1 0 0,-1 0 0,-4 0 0,-9-2 0,0 0 0,1 0 0,5 1 0,5 1 0,-1 0 0,-2 1 0,-2 1 0,0-2 0,2 0 0,2-1 0,2 1 0,2 0 0,2-1 0,1-5 0,2-5 0,2-6 0,2-4 0,0 2 0,1 3 0,0 0 0,3-1 0,-1 2 0,-1 1 0,-2 5 0,-2 1 0,-1-1 0,0 0 0,-1 3 0,-5 13 0,-4 9 0,-5 14 0,0 1 0,2-7 0,2-4 0,4-8 0,0-1 0,2-5 0,1 0 0,0 0 0,-3 4 0,0 2 0,0-2 0,3-3 0,4-3 0,3 1 0,2 0 0,2 1 0,-2-2 0,0 1 0,-1-2 0,-1 0 0,-1 0 0,1 0 0,2 3 0,2 2 0,2 0 0,-2-2 0,-2-3 0,-2-1 0,-1-1 0,-1 0 0,-1 1 0,-2 1 0,0 0 0,0 1 0,1 4 0,1 4 0,2 1 0,-1-1 0,1-4 0,-2-4 0,0-1 0,0-1 0,-2 0 0,1 1 0,-1 1 0,0 0 0,1 0 0,-1-2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 6395 24575,'-10'0'0,"-2"0"0,-7 1 0,-14 1 0,-30 1 0,-32 2 0,34 0 0,-4 1 0,-3 0 0,-1 0 0,4 1 0,1-1 0,1-1 0,1-1 0,6-3 0,0-1 0,-1 0 0,-1-1 0,4 0 0,-1 0 0,2 0 0,-1 0 0,-1 0 0,0 1 0,-1 1 0,1 0 0,-1 1 0,4 0 0,-29 4 0,27-1 0,29-4 0,15-10 0,5-22 0,4-38 0,1-41 0,2-40 0,5-39 0,-2 85 0,1-2 0,0-5 0,1-2 0,0-3 0,0 0 0,0 7 0,0-1 0,2-5 0,1 0 0,1 2 0,-1 0 0,1 1 0,-2 1 0,0 5 0,-1 2 0,2-78 0,-3 13 0,4-23 0,-3 81 0,1-4 0,2-9 0,1-1 0,0-1 0,0 0 0,-3 6 0,-1 0 0,-3 4 0,-1 2 0,-1 5 0,-2 3 0,0-77 0,-2 46 0,1 21 0,-1-22 0,-2-15 0,-3 5 0,-4 17 0,-4 40 0,0 3 0,1 6 0,3 8 0,2 4 0,4 9 0,1 0 0,-1-1 0,1 8 0,0 12 0,1 8 0,1 1 0,0-7 0,0-8 0,1 0 0,1 5 0,-1 6 0,1 12 0,1-5 0,1-7 0,1-1 0,4 5 0,7 21 0,10 13 0,9 4 0,4 0 0,9 2 0,5-3 0,4-2 0,0 0 0,-5-2 0,3 0 0,12 0 0,4 0 0,-1 0 0,-7 3 0,-11 1 0,0-1 0,-3 0 0,5-1 0,15 5 0,8 6 0,2 4 0,-15-1 0,-18-2 0,-5-5 0,-4-2 0,2-2 0,0 0 0,-1 1 0,-6-1 0,-4-2 0,-2-1 0,1-2 0,-2 0 0,-5 0 0,-8 0 0,-4 0 0,-1 0 0,-1 0 0,-1-2 0,-6-6 0,-7-9 0,-8-6 0,-4-1 0,1 5 0,6 4 0,5 2 0,4 0 0,1-1 0,0 3 0,2 0 0,2 4 0,7 9 0,6 16 0,6 13 0,0 7 0,-3 1 0,-1-4 0,2-3 0,0-5 0,-1-7 0,-4-9 0,-1-5 0,4-1 0,6 3 0,3 1 0,-4-1 0,-6-3 0,-6-3 0,-6-1 0,-4 3 0,-7 5 0,-8 6 0,-8 4 0,-4 0 0,-3 4 0,0-1 0,1 3 0,3 0 0,4-3 0,4-2 0,3-2 0,2-3 0,1 5 0,-2 4 0,0 2 0,2-2 0,6-7 0,15-20 0,-5 3 0,9-11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53:0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24575,'15'-5'0,"2"-1"0,17-2 0,28-1 0,20 1 0,9 1 0,-12 3 0,-16 3 0,-7 0 0,1 2 0,5 3 0,8 3 0,9 2 0,5 1 0,-12-2 0,-21-3 0,-23-3 0,-17 3 0,-6 29 0,-4 29 0,-3 36 0,-1 13 0,0-15 0,0-13 0,1-15 0,1 5 0,0 25 0,-2 32 0,5 30 0,0-74 0,2 0 0,1-1 0,1-2 0,7 59 0,-4-33 0,-3-17 0,-2-10 0,0 17 0,-1 17 0,1 16 0,5 21 0,2 2 0,1 5 0,-6-75 0,-1 1 0,1 3 0,-1 3 0,3 17 0,0 3 0,0 6 0,0 2 0,0 4 0,-1 1 0,-2-5 0,1 0 0,0-3 0,0 0 0,0-3 0,1 0 0,-1-7 0,0 0 0,-1-3 0,-2 0 0,-1 1 0,-1 1 0,0 9 0,-1 0 0,0 4 0,0-3 0,1-7 0,1-6 0,0-16 0,1-5 0,2 54 0,0-9 0,-5 28 0,-1-60 0,-1 6 0,-1 17 0,-1 4 0,0 1 0,0-2 0,0-8 0,1-5 0,1-18 0,0-3 0,-1 80 0,0-75 0,0 1 0,-2 2 0,-1-1 0,0-4 0,-1-4 0,-3 55 0,4-25 0,6-8 0,0 5 0,-2 27 0,1-50 0,0 5 0,1 14 0,0 1 0,0-8 0,1-7 0,3 44 0,-3-71 0,-1-42 0,-1 9 0,-2 11 0,0 14 0,-1 9 0,2-11 0,1-17 0,1-14 0,0-10 0,-1 0 0,-2-8 0,-3-5 0,-7-4 0,-5-1 0,-7 1 0,-3-1 0,2-1 0,1 0 0,4-1 0,2-2 0,-3 1 0,2-1 0,2 1 0,2 1 0,3 1 0,1 0 0,4 1 0,1 0 0,-2 0 0,-7 0 0,-13-3 0,-2 0 0,2-1 0,9 1 0,8 3 0,-2 1 0,-3 1 0,-4 1 0,2-2 0,1-1 0,4-2 0,5 1 0,2 1 0,4-1 0,2-9 0,2-9 0,4-10 0,3-6 0,2 3 0,-1 4 0,2 1 0,3-1 0,0 2 0,-1 3 0,-5 7 0,-4 2 0,0 0 0,-1-2 0,-1 6 0,-9 21 0,-6 18 0,-9 21 0,0 1 0,3-9 0,4-8 0,6-14 0,1-2 0,3-6 0,2-3 0,-2 2 0,-2 6 0,-2 2 0,1-1 0,4-7 0,7-4 0,6 1 0,4 0 0,1 3 0,-1-3 0,-2-1 0,-1-2 0,-1 0 0,-2 0 0,0 0 0,5 6 0,4 3 0,2-1 0,-3-2 0,-3-6 0,-3-3 0,-2 0 0,-1 0 0,-4 2 0,-1 1 0,-1 0 0,0 1 0,1 8 0,3 5 0,1 3 0,2-1 0,-1-8 0,-2-6 0,-1-2 0,-1-2 0,0 2 0,-2 0 0,0 1 0,1 1 0,0-1 0,0-2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29.05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28 16383,'99'9'0,"-28"-2"0,8 0 0,-10 0 0,4-1 0,3 1 0,10 0 0,2-1 0,-2 0 0,-5-1 0,-2-1 0,-4-1 0,21 1 0,-6-2 0,-21-1 0,-4-2 0,-14 1 0,0-1 0,9 1 0,3 0 0,11 2 0,2 0 0,5 0 0,-1 0 0,-2 1 0,-3-1 0,-15 0 0,-6 0 0,22-1 0,-9 1 0,-2 0 0,12 0 0,-1-1 0,-5-1 0,-9-2 0,-4-1 0,6-1 0,13 1 0,5 3 0,-4 1 0,-24 0 0,-20-1 0,-7-4 0,1-5 0,9-6 0,7-7 0,-7-1 0,-10-2 0,-15 12 0,-12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30.54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1 565 16383,'41'-32'0,"30"-10"0,-15 16 0,7 1 0,24-4 0,8 3 0,-12 5 0,5 3 0,5-1 0,-8 4 0,5 1 0,3 0 0,0 0 0,-14 2 0,2 1 0,0 0 0,1-1 0,1 1 0,6 0 0,2-1 0,0 1 0,0 0 0,-2 0 0,-6 1 0,-1 0 0,0 0 0,-2 1 0,-3 0 0,6 0 0,-2 0 0,-3 1 0,-2 0 0,10-1 0,-3 1 0,-8 0 0,0 2 0,-5 1 0,-6 0 0,2 1 0,8 1 0,5 0 0,17 1 0,5 1 0,-30 0 0,2 1 0,-1 0 0,29 1 0,-4 0 0,-19-1 0,-7-1 0,-15 0 0,-5 0 0,23-4 0,-23 0 0,-20 1 0,-20 2 0,-5 1 0,-7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31.74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1 249 16383,'71'-28'0,"-23"10"0,4 0 0,11-2 0,5 0 0,18-3 0,6 1 0,-27 8 0,2 1 0,1 2 0,1 1 0,0 1 0,-1 2 0,32-1 0,-2 2 0,0 3 0,0 1 0,-30 1 0,1 1 0,0-1 0,0 0 0,0 0 0,-2 0 0,28-1 0,-4-1 0,-11 1 0,-4 0 0,-18 1 0,-2-1 0,40 3 0,-46 1 0,0 0 0,48 4 0,-14 1 0,-24-2 0,-12 1 0,12 2 0,33 2 0,-33-5 0,4 0 0,8 1 0,3 1 0,-4-1 0,-1 1 0,-10 0 0,-3 0 0,21 4 0,-34-7 0,-11-1 0,-5-3 0,-2 0 0,-6 1 0,12 0 0,17 0 0,18 0 0,1-3 0,-21-1 0,-17-2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6:32.9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0 253 16383,'97'-21'0,"1"-1"0,-30 7 0,1 0 0,2-1 0,6-1 0,1-1 0,0 1 0,5 1 0,0 1 0,1 1 0,5 1 0,2 2 0,0 0 0,1 3 0,0 1 0,-1 1 0,-2 1 0,-1 2 0,-3 1 0,-6 2 0,-3 1 0,-1 1 0,25 2 0,-2 2 0,-7 1 0,-1-1 0,-1 1 0,-1-1 0,-5-1 0,-3 0 0,-7 0 0,-2 1 0,-11-1 0,-3 0 0,26 4 0,-37-2 0,-19-4 0,-5 5 0,17 6 0,9 5 0,-8-1 0,-14-5 0,-7-4 0,5-4 0,6 1 0,-8-3 0,-6-1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7:57.54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1 565 16383,'41'-32'0,"30"-10"0,-15 16 0,7 1 0,24-4 0,8 3 0,-12 5 0,5 3 0,5-1 0,-8 4 0,5 1 0,3 0 0,0 0 0,-14 2 0,2 1 0,0 0 0,1-1 0,1 1 0,6 0 0,2-1 0,0 1 0,0 0 0,-2 0 0,-6 1 0,-1 0 0,0 0 0,-2 1 0,-3 0 0,6 0 0,-2 0 0,-3 1 0,-2 0 0,10-1 0,-3 1 0,-8 0 0,0 2 0,-5 1 0,-6 0 0,2 1 0,8 1 0,5 0 0,17 1 0,5 1 0,-30 0 0,2 1 0,-1 0 0,29 1 0,-4 0 0,-19-1 0,-7-1 0,-15 0 0,-5 0 0,23-4 0,-23 0 0,-20 1 0,-20 2 0,-5 1 0,-7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7:57.5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1 249 16383,'71'-28'0,"-23"10"0,4 0 0,11-2 0,5 0 0,18-3 0,6 1 0,-27 8 0,2 1 0,1 2 0,1 1 0,0 1 0,-1 2 0,32-1 0,-2 2 0,0 3 0,0 1 0,-30 1 0,1 1 0,0-1 0,0 0 0,0 0 0,-2 0 0,28-1 0,-4-1 0,-11 1 0,-4 0 0,-18 1 0,-2-1 0,40 3 0,-46 1 0,0 0 0,48 4 0,-14 1 0,-24-2 0,-12 1 0,12 2 0,33 2 0,-33-5 0,4 0 0,8 1 0,3 1 0,-4-1 0,-1 1 0,-10 0 0,-3 0 0,21 4 0,-34-7 0,-11-1 0,-5-3 0,-2 0 0,-6 1 0,12 0 0,17 0 0,18 0 0,1-3 0,-21-1 0,-17-2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4:17:57.5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0 253 16383,'97'-21'0,"1"-1"0,-30 7 0,1 0 0,2-1 0,6-1 0,1-1 0,0 1 0,5 1 0,0 1 0,1 1 0,5 1 0,2 2 0,0 0 0,1 3 0,0 1 0,-1 1 0,-2 1 0,-1 2 0,-3 1 0,-6 2 0,-3 1 0,-1 1 0,25 2 0,-2 2 0,-7 1 0,-1-1 0,-1 1 0,-1-1 0,-5-1 0,-3 0 0,-7 0 0,-2 1 0,-11-1 0,-3 0 0,26 4 0,-37-2 0,-19-4 0,-5 5 0,17 6 0,9 5 0,-8-1 0,-14-5 0,-7-4 0,5-4 0,6 1 0,-8-3 0,-6-1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1F0F-9C29-24C8-FBE2-91850D7C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1689D-40B4-25A2-F9A3-1AD28C3CE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156A9-AB92-E48D-B4D2-EFA936386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986C8-02F7-0282-D17B-B6515A9C6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0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82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  <a:p>
            <a:endParaRPr lang="nb-NO" dirty="0"/>
          </a:p>
          <a:p>
            <a:endParaRPr lang="nb-NO" dirty="0"/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When an orbital has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 (non-bonding) character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it implies: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The orbital contains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lone pairs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localized on an atom, typically not involved in bonding.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It has an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intermediate energy level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between bonding and antibonding orbitals.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It often plays a role in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nucleophilic reactions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due to its available electron density.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It has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specific symmetry properties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based on its location and orientation in the molecule.</a:t>
            </a:r>
          </a:p>
          <a:p>
            <a:endParaRPr lang="nb-NO" dirty="0"/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When an orbital has </a:t>
            </a:r>
            <a:r>
              <a:rPr lang="el-GR" b="1" dirty="0">
                <a:solidFill>
                  <a:srgbClr val="0E0E0E"/>
                </a:solidFill>
                <a:effectLst/>
                <a:latin typeface=".SF NS"/>
              </a:rPr>
              <a:t>π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character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it implies: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The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electron density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distributed in lobes above and below the bond axis, with a nodal plane along the axis.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The orbital arises from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side-by-side p orbital overlap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contributes to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multiple bonding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(as in double or triple bonds).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In terms of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symmetry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the orbital will belong to a species that reflects this nodal property (e.g., antisymmetric under certain reflections).</a:t>
            </a:r>
          </a:p>
          <a:p>
            <a:endParaRPr lang="nb-NO" dirty="0"/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In summary, an orbital with </a:t>
            </a:r>
            <a:r>
              <a:rPr lang="el-GR" b="1" dirty="0">
                <a:solidFill>
                  <a:srgbClr val="0E0E0E"/>
                </a:solidFill>
                <a:effectLst/>
                <a:latin typeface=".SF NS"/>
              </a:rPr>
              <a:t>σ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character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Has electron density along the internuclear axis, leading to 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strong bonding interaction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Lacks a nodal plane along this axis, making it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cylindrically symmetric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Forms the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primary bond in single bonds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contributes to the stability of molecular structures.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0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11C2-8B0B-AF28-B759-4DF2E574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629E1-3911-50AC-5047-FC66181E1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050968-F4E6-B64A-473D-A2706F1E3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01D8C-5FA5-09FE-99EB-EE883FBE9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7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163A-813B-9CD5-CFAA-623F2E63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7333-B581-7160-38BC-6B322C284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9AB47-9969-E1E6-1F23-C1A7D3703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9B51-D398-E780-9498-A3C6E7535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15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4CDEF-072A-C52E-3E06-AC404D3B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504A8-C028-3551-4BA6-72C124E4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D323D-A27E-8249-F631-22B98478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5a1 MO has s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2pz AO visible in </a:t>
            </a:r>
            <a:r>
              <a:rPr lang="nb-NO" dirty="0" err="1"/>
              <a:t>the</a:t>
            </a:r>
            <a:r>
              <a:rPr lang="nb-NO" dirty="0"/>
              <a:t> C - O region as </a:t>
            </a:r>
            <a:r>
              <a:rPr lang="nb-NO" dirty="0" err="1"/>
              <a:t>well</a:t>
            </a:r>
            <a:r>
              <a:rPr lang="nb-NO" dirty="0"/>
              <a:t> as s </a:t>
            </a:r>
            <a:r>
              <a:rPr lang="nb-NO" dirty="0" err="1"/>
              <a:t>character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 ¬ H </a:t>
            </a:r>
            <a:r>
              <a:rPr lang="nb-NO" dirty="0" err="1"/>
              <a:t>bonds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1b1 MO </a:t>
            </a:r>
            <a:r>
              <a:rPr lang="nb-NO" dirty="0" err="1"/>
              <a:t>depicts</a:t>
            </a:r>
            <a:r>
              <a:rPr lang="nb-NO" dirty="0"/>
              <a:t> a pi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in-</a:t>
            </a:r>
            <a:r>
              <a:rPr lang="nb-NO" dirty="0" err="1"/>
              <a:t>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 and O.</a:t>
            </a:r>
          </a:p>
          <a:p>
            <a:endParaRPr lang="nb-NO" dirty="0"/>
          </a:p>
          <a:p>
            <a:r>
              <a:rPr lang="nb-NO" dirty="0"/>
              <a:t>The HOMO 2b2 has </a:t>
            </a:r>
            <a:r>
              <a:rPr lang="nb-NO" dirty="0" err="1"/>
              <a:t>nonbonding</a:t>
            </a:r>
            <a:r>
              <a:rPr lang="nb-NO" dirty="0"/>
              <a:t> or n </a:t>
            </a:r>
            <a:r>
              <a:rPr lang="nb-NO" dirty="0" err="1"/>
              <a:t>character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lone</a:t>
            </a:r>
            <a:r>
              <a:rPr lang="nb-NO" dirty="0"/>
              <a:t> pair in </a:t>
            </a:r>
            <a:r>
              <a:rPr lang="nb-NO" dirty="0" err="1"/>
              <a:t>the</a:t>
            </a:r>
            <a:r>
              <a:rPr lang="nb-NO" dirty="0"/>
              <a:t> 2py </a:t>
            </a:r>
            <a:r>
              <a:rPr lang="nb-NO" dirty="0" err="1"/>
              <a:t>oxygen</a:t>
            </a:r>
            <a:r>
              <a:rPr lang="nb-NO" dirty="0"/>
              <a:t> AO </a:t>
            </a:r>
            <a:r>
              <a:rPr lang="nb-NO" dirty="0" err="1"/>
              <a:t>clearly</a:t>
            </a:r>
            <a:r>
              <a:rPr lang="nb-NO" dirty="0"/>
              <a:t> visible.  </a:t>
            </a:r>
          </a:p>
          <a:p>
            <a:endParaRPr lang="nb-NO" dirty="0"/>
          </a:p>
          <a:p>
            <a:r>
              <a:rPr lang="nb-NO" dirty="0"/>
              <a:t>The LUMO 2b1 </a:t>
            </a:r>
            <a:r>
              <a:rPr lang="nb-NO" dirty="0" err="1"/>
              <a:t>depicts</a:t>
            </a:r>
            <a:r>
              <a:rPr lang="nb-NO" dirty="0"/>
              <a:t> an </a:t>
            </a:r>
            <a:r>
              <a:rPr lang="nb-NO" dirty="0" err="1"/>
              <a:t>antibonding</a:t>
            </a:r>
            <a:r>
              <a:rPr lang="nb-NO" dirty="0"/>
              <a:t> pi* </a:t>
            </a:r>
            <a:r>
              <a:rPr lang="nb-NO" dirty="0" err="1"/>
              <a:t>bond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an </a:t>
            </a:r>
            <a:r>
              <a:rPr lang="nb-NO" dirty="0" err="1"/>
              <a:t>out-of-phase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2px </a:t>
            </a:r>
            <a:r>
              <a:rPr lang="nb-NO" dirty="0" err="1"/>
              <a:t>AOs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O atoms. </a:t>
            </a:r>
          </a:p>
          <a:p>
            <a:endParaRPr lang="nb-NO" dirty="0"/>
          </a:p>
          <a:p>
            <a:r>
              <a:rPr lang="nb-NO" dirty="0"/>
              <a:t>The 6a1 MO shows sigma </a:t>
            </a:r>
            <a:r>
              <a:rPr lang="nb-NO" dirty="0" err="1"/>
              <a:t>bonds</a:t>
            </a:r>
            <a:r>
              <a:rPr lang="nb-NO" dirty="0"/>
              <a:t> in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–O  and C - H regions, and, </a:t>
            </a:r>
            <a:r>
              <a:rPr lang="nb-NO" dirty="0" err="1"/>
              <a:t>because</a:t>
            </a:r>
            <a:r>
              <a:rPr lang="nb-NO" dirty="0"/>
              <a:t> nodes </a:t>
            </a:r>
            <a:r>
              <a:rPr lang="nb-NO" dirty="0" err="1"/>
              <a:t>are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C - H and C - O </a:t>
            </a:r>
            <a:r>
              <a:rPr lang="nb-NO" dirty="0" err="1"/>
              <a:t>bonds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MO is </a:t>
            </a:r>
            <a:r>
              <a:rPr lang="nb-NO" dirty="0" err="1"/>
              <a:t>antibonding</a:t>
            </a:r>
            <a:r>
              <a:rPr lang="nb-NO" dirty="0"/>
              <a:t> in </a:t>
            </a:r>
            <a:r>
              <a:rPr lang="nb-NO" dirty="0" err="1"/>
              <a:t>character</a:t>
            </a:r>
            <a:r>
              <a:rPr lang="nb-N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814B1-81C1-F327-2BD8-7A5475247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01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A6F1D-F3EA-EEBF-DEA0-735096DD2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BFC6-8286-0BF3-40B9-FCA7206F4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64442-0B0A-3720-D31E-6E5BD8A23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A050C-6511-82AE-81C4-113C1BD66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4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60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5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E7C2-9FE6-9B02-CF35-230B824E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6825-BB92-9BA6-20A8-B29E622A2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65E89-0D59-D145-1046-34791A184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C9128-F619-24D9-9A64-BD3816AE4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8D8DF-3E2F-5F43-7817-5A1FEA32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125AE-DD58-70E0-DA53-1DD166AE3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57C1BF-2C53-4EF6-A765-178C6385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79D6F-47F3-4480-7A6E-90A02AC7C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0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C44D-319F-6093-E19C-28996A05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A759B-6F9F-5F5B-D5BA-6F335DA49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63583-C82C-6E7F-2B13-F3E08F59A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29E7A-A538-0E5A-E3E4-8BA69EBDE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10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7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C6436-EBCC-01BE-1F52-E2B9F69E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33194-FCE7-98FC-AB37-1EF388A32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94CC5-F2A4-AFAD-FB77-A2F351F7D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365AD-899E-7CA9-3BB5-40307AB3F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7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92A9-9E86-B250-84E6-877C8E4B4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D0ABA-5A3A-0B14-ECA4-E7699BBCC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C7359-1826-8E08-6425-B3B1B651A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8502E-66B9-6293-5DD6-462FFB492C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8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.libretexts.org/Bookshelves/General_Chemistry/Map%3A_General_Chemistry_(Petrucci_et_al.)/11%3A_Chemical_Bonding_II%3A_Additional_Aspects/11.5%3A_Molecular_Orbital_Theor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emf"/><Relationship Id="rId5" Type="http://schemas.openxmlformats.org/officeDocument/2006/relationships/image" Target="../media/image41.jpeg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0.png"/><Relationship Id="rId18" Type="http://schemas.openxmlformats.org/officeDocument/2006/relationships/customXml" Target="../ink/ink9.xml"/><Relationship Id="rId3" Type="http://schemas.openxmlformats.org/officeDocument/2006/relationships/image" Target="../media/image65.pn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customXml" Target="../ink/ink6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11" Type="http://schemas.openxmlformats.org/officeDocument/2006/relationships/image" Target="../media/image69.png"/><Relationship Id="rId24" Type="http://schemas.openxmlformats.org/officeDocument/2006/relationships/customXml" Target="../ink/ink12.xml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10" Type="http://schemas.openxmlformats.org/officeDocument/2006/relationships/customXml" Target="../ink/ink5.xml"/><Relationship Id="rId19" Type="http://schemas.openxmlformats.org/officeDocument/2006/relationships/image" Target="../media/image73.png"/><Relationship Id="rId4" Type="http://schemas.openxmlformats.org/officeDocument/2006/relationships/customXml" Target="../ink/ink2.xml"/><Relationship Id="rId9" Type="http://schemas.openxmlformats.org/officeDocument/2006/relationships/image" Target="../media/image6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64.png"/><Relationship Id="rId7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4.xml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17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19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png"/><Relationship Id="rId5" Type="http://schemas.openxmlformats.org/officeDocument/2006/relationships/customXml" Target="../ink/ink21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18 </a:t>
            </a:r>
            <a:r>
              <a:rPr lang="en-US" dirty="0" err="1"/>
              <a:t>og</a:t>
            </a:r>
            <a:r>
              <a:rPr lang="en-US" dirty="0"/>
              <a:t> 19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8ADE-030A-869F-6042-C75B399C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Valence</a:t>
            </a:r>
            <a:r>
              <a:rPr lang="nb-NO" dirty="0"/>
              <a:t> Shell Electron Pair </a:t>
            </a:r>
            <a:r>
              <a:rPr lang="nb-NO" dirty="0" err="1"/>
              <a:t>Repulsion</a:t>
            </a:r>
            <a:r>
              <a:rPr lang="nb-NO" dirty="0"/>
              <a:t> (VSEPR)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7751-5406-CC58-A279-92EBDC8A0AE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Reglene i VSEPR (se KJM1101):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Ligander og enslige elektronpar oppfører seg som frastøtende «ballonger»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Hvert enslige par opptar mer plass enn et ligand 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Bindinger til ligander med høyere elektronegativitet tar mindre plass og omvendt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Ligander med flere bindinger til sentralatom tar mer plass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24587A-6619-763F-FFD9-8E27805A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57" y="4106692"/>
            <a:ext cx="2438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56BCB8E0-126D-9FF3-7331-678E99B10E07}"/>
              </a:ext>
            </a:extLst>
          </p:cNvPr>
          <p:cNvSpPr/>
          <p:nvPr/>
        </p:nvSpPr>
        <p:spPr>
          <a:xfrm>
            <a:off x="215508" y="3999292"/>
            <a:ext cx="2294819" cy="1330036"/>
          </a:xfrm>
          <a:prstGeom prst="borderCallout1">
            <a:avLst>
              <a:gd name="adj1" fmla="val 16932"/>
              <a:gd name="adj2" fmla="val 103447"/>
              <a:gd name="adj3" fmla="val 57954"/>
              <a:gd name="adj4" fmla="val 1422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Ballong-bildet viser lokaliteten til modellen. Hver ballong er et elektronpar</a:t>
            </a:r>
          </a:p>
        </p:txBody>
      </p:sp>
      <p:pic>
        <p:nvPicPr>
          <p:cNvPr id="7" name="Picture 6" descr="A group of red balloons&#10;&#10;Description automatically generated">
            <a:extLst>
              <a:ext uri="{FF2B5EF4-FFF2-40B4-BE49-F238E27FC236}">
                <a16:creationId xmlns:a16="http://schemas.microsoft.com/office/drawing/2014/main" id="{8DBAE109-EBC0-B2EC-6BDC-00677AED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1" y="3675169"/>
            <a:ext cx="2580999" cy="28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1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7590-DBF9-7BC7-A16E-19B909B5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Ammoniakk, NH</a:t>
            </a:r>
            <a:r>
              <a:rPr lang="nb-NO" baseline="-25000" dirty="0"/>
              <a:t>3</a:t>
            </a:r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2ADCE08C-597B-D8E8-AB74-AFD052FC0F8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629456"/>
            <a:ext cx="8801100" cy="3086100"/>
          </a:xfrm>
        </p:spPr>
      </p:pic>
    </p:spTree>
    <p:extLst>
      <p:ext uri="{BB962C8B-B14F-4D97-AF65-F5344CB8AC3E}">
        <p14:creationId xmlns:p14="http://schemas.microsoft.com/office/powerpoint/2010/main" val="156414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644D-E50D-E74B-0D9D-2A395D70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Vann H</a:t>
            </a:r>
            <a:r>
              <a:rPr lang="nb-NO" baseline="-25000" dirty="0"/>
              <a:t>2</a:t>
            </a:r>
            <a:r>
              <a:rPr lang="nb-NO" dirty="0"/>
              <a:t>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25E0-26B1-81BA-FC93-BDDD14925C5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E90B58AB-96D9-A57D-188E-77AFAC85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29750"/>
            <a:ext cx="7772400" cy="25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3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F1B5-88AB-7B3B-7F33-F855A5C1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Fosforpentaklorid PCl</a:t>
            </a:r>
            <a:r>
              <a:rPr lang="nb-NO" baseline="-25000" dirty="0"/>
              <a:t>5</a:t>
            </a:r>
          </a:p>
        </p:txBody>
      </p:sp>
      <p:pic>
        <p:nvPicPr>
          <p:cNvPr id="4" name="Content Placeholder 3" descr="A diagram of a molecule&#10;&#10;Description automatically generated">
            <a:extLst>
              <a:ext uri="{FF2B5EF4-FFF2-40B4-BE49-F238E27FC236}">
                <a16:creationId xmlns:a16="http://schemas.microsoft.com/office/drawing/2014/main" id="{0B4D6D4B-B7EE-D1BF-271B-71CBD862E0E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8" y="1168950"/>
            <a:ext cx="3994569" cy="2675262"/>
          </a:xfrm>
          <a:prstGeom prst="rect">
            <a:avLst/>
          </a:prstGeom>
        </p:spPr>
      </p:pic>
      <p:pic>
        <p:nvPicPr>
          <p:cNvPr id="6" name="Picture 5" descr="A close-up of a molecule&#10;&#10;Description automatically generated">
            <a:extLst>
              <a:ext uri="{FF2B5EF4-FFF2-40B4-BE49-F238E27FC236}">
                <a16:creationId xmlns:a16="http://schemas.microsoft.com/office/drawing/2014/main" id="{7BA4A6E0-D085-5A40-8ED7-774D95047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59" y="3116456"/>
            <a:ext cx="5945448" cy="29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1000-2C28-72BD-A43A-F80A642C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VSEPR for 1,3-butadien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3142-4D4F-ACAE-0F72-939067B51C7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558486" cy="4975236"/>
          </a:xfrm>
        </p:spPr>
        <p:txBody>
          <a:bodyPr/>
          <a:lstStyle/>
          <a:p>
            <a:r>
              <a:rPr lang="nb-NO" dirty="0"/>
              <a:t>Konjugerte «pi-elektroner»</a:t>
            </a:r>
          </a:p>
          <a:p>
            <a:r>
              <a:rPr lang="nb-NO" dirty="0"/>
              <a:t>Hvert C-atom har 1 dobbeltbinding, 2 enkeltbinding</a:t>
            </a:r>
          </a:p>
          <a:p>
            <a:r>
              <a:rPr lang="nb-NO" dirty="0"/>
              <a:t>VSEPR: bindingene er plane</a:t>
            </a:r>
          </a:p>
          <a:p>
            <a:r>
              <a:rPr lang="nb-NO" dirty="0"/>
              <a:t>Molekylet er tilnærmet plant, vinklene tilnærmet 120 grader</a:t>
            </a:r>
          </a:p>
          <a:p>
            <a:endParaRPr lang="nb-NO" dirty="0"/>
          </a:p>
        </p:txBody>
      </p:sp>
      <p:pic>
        <p:nvPicPr>
          <p:cNvPr id="3074" name="Picture 2" descr="Full structural formula of 1,3-butadiene">
            <a:extLst>
              <a:ext uri="{FF2B5EF4-FFF2-40B4-BE49-F238E27FC236}">
                <a16:creationId xmlns:a16="http://schemas.microsoft.com/office/drawing/2014/main" id="{06F608FA-AE6C-3ED5-67D9-6B73C00B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17" y="1083366"/>
            <a:ext cx="3464214" cy="220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4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140B-F792-61A8-C549-B4DDE7B6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Fordeler og ulemper med VSEPR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7887-CA00-73AB-C30A-912B403CA53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373418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Det som er bra:	</a:t>
            </a:r>
          </a:p>
          <a:p>
            <a:r>
              <a:rPr lang="nb-NO" dirty="0"/>
              <a:t>Kvalitativ beskrivelse av geometri for mange molekyler</a:t>
            </a:r>
          </a:p>
          <a:p>
            <a:r>
              <a:rPr lang="nb-NO" dirty="0"/>
              <a:t>Lett å bruke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Det som er mindre bra:</a:t>
            </a:r>
          </a:p>
          <a:p>
            <a:r>
              <a:rPr lang="nb-NO" dirty="0"/>
              <a:t>Ikke fundert på naturens lover</a:t>
            </a:r>
          </a:p>
          <a:p>
            <a:r>
              <a:rPr lang="nb-NO" dirty="0"/>
              <a:t>I noen tilfeller virker ikke modellen</a:t>
            </a:r>
          </a:p>
          <a:p>
            <a:pPr lvl="1"/>
            <a:r>
              <a:rPr lang="nb-NO" dirty="0"/>
              <a:t>XeF</a:t>
            </a:r>
            <a:r>
              <a:rPr lang="nb-NO" baseline="-25000" dirty="0"/>
              <a:t>4 </a:t>
            </a:r>
            <a:r>
              <a:rPr lang="nb-NO" dirty="0"/>
              <a:t>– korrekt geometri, men </a:t>
            </a:r>
            <a:r>
              <a:rPr lang="nb-NO" dirty="0" err="1"/>
              <a:t>Xe</a:t>
            </a:r>
            <a:r>
              <a:rPr lang="nb-NO" dirty="0"/>
              <a:t> er edelgass – hvordan kan </a:t>
            </a:r>
            <a:r>
              <a:rPr lang="nb-NO" dirty="0" err="1"/>
              <a:t>Xe</a:t>
            </a:r>
            <a:r>
              <a:rPr lang="nb-NO" dirty="0"/>
              <a:t> danne forbindelsen?</a:t>
            </a:r>
          </a:p>
          <a:p>
            <a:pPr lvl="1"/>
            <a:r>
              <a:rPr lang="nb-NO" dirty="0"/>
              <a:t>Overgangsmetallforbindelser – komplisert skallstruktur ikke kompatibel med VSEPR</a:t>
            </a:r>
          </a:p>
        </p:txBody>
      </p:sp>
    </p:spTree>
    <p:extLst>
      <p:ext uri="{BB962C8B-B14F-4D97-AF65-F5344CB8AC3E}">
        <p14:creationId xmlns:p14="http://schemas.microsoft.com/office/powerpoint/2010/main" val="374831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8842E-7E76-A1CA-43AA-F41ED2D7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9FF21001-B33A-A047-F9A7-D4484516AB1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F9E5D99-9008-424F-6D55-04AE3719D8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DD65794-750F-E1AC-7DC9-9DE68CF8A3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Hybridisering av </a:t>
            </a:r>
            <a:r>
              <a:rPr lang="nb-NO" dirty="0" err="1"/>
              <a:t>AOer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118195-8A73-1B16-6D8F-F2DF88411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7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1364-F580-A808-F231-473D3116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Konseptet tilnærmede </a:t>
            </a:r>
            <a:r>
              <a:rPr lang="nb-NO" dirty="0" err="1"/>
              <a:t>MOer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11A15-8ED3-0F99-3D11-FE2D771FA87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MOene</a:t>
            </a:r>
            <a:r>
              <a:rPr lang="nb-NO" dirty="0"/>
              <a:t> i </a:t>
            </a:r>
            <a:r>
              <a:rPr lang="nb-NO" dirty="0" err="1"/>
              <a:t>Hartree-Fock</a:t>
            </a:r>
            <a:r>
              <a:rPr lang="nb-NO" dirty="0"/>
              <a:t> er oppnådd med LCAO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Disse er </a:t>
            </a:r>
            <a:r>
              <a:rPr lang="nb-NO" dirty="0" err="1"/>
              <a:t>delokaliserte</a:t>
            </a:r>
            <a:endParaRPr lang="nb-NO" dirty="0"/>
          </a:p>
          <a:p>
            <a:r>
              <a:rPr lang="nb-NO" dirty="0"/>
              <a:t>Hva om vi valgte </a:t>
            </a:r>
            <a:r>
              <a:rPr lang="nb-NO" u="sng" dirty="0"/>
              <a:t>andre MO-koeffisienter?</a:t>
            </a:r>
            <a:endParaRPr lang="nb-NO" dirty="0"/>
          </a:p>
          <a:p>
            <a:pPr lvl="1"/>
            <a:r>
              <a:rPr lang="nb-NO" dirty="0"/>
              <a:t>Energien blir ikke optimal, men ofte ganske bra</a:t>
            </a:r>
          </a:p>
          <a:p>
            <a:pPr lvl="1"/>
            <a:r>
              <a:rPr lang="nb-NO" dirty="0"/>
              <a:t>Vi kan få </a:t>
            </a:r>
            <a:r>
              <a:rPr lang="nb-NO" u="sng" dirty="0"/>
              <a:t>lokaliserte</a:t>
            </a:r>
            <a:r>
              <a:rPr lang="nb-NO" dirty="0"/>
              <a:t> </a:t>
            </a:r>
            <a:r>
              <a:rPr lang="nb-NO" dirty="0" err="1"/>
              <a:t>MOer</a:t>
            </a:r>
            <a:endParaRPr lang="nb-NO" dirty="0"/>
          </a:p>
          <a:p>
            <a:pPr lvl="1"/>
            <a:r>
              <a:rPr lang="nb-NO" dirty="0"/>
              <a:t>Disse er lettere å tolke!</a:t>
            </a:r>
          </a:p>
          <a:p>
            <a:r>
              <a:rPr lang="nb-NO" dirty="0"/>
              <a:t>Leder til VB-teori, og </a:t>
            </a:r>
            <a:r>
              <a:rPr lang="nb-NO" dirty="0" err="1"/>
              <a:t>kvantemek</a:t>
            </a:r>
            <a:r>
              <a:rPr lang="nb-NO" dirty="0"/>
              <a:t>. forklaring på VSEPR</a:t>
            </a: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3C833-FF73-3CFA-BA32-D913C2EC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43" y="2189134"/>
            <a:ext cx="2705101" cy="822139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64C54CB-B313-6A19-DDF5-26C26C793E22}"/>
              </a:ext>
            </a:extLst>
          </p:cNvPr>
          <p:cNvSpPr/>
          <p:nvPr/>
        </p:nvSpPr>
        <p:spPr>
          <a:xfrm>
            <a:off x="7633855" y="1427018"/>
            <a:ext cx="2743200" cy="730273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MO </a:t>
            </a:r>
            <a:r>
              <a:rPr lang="nb-NO" sz="1600" dirty="0" err="1"/>
              <a:t>koeff</a:t>
            </a:r>
            <a:r>
              <a:rPr lang="nb-NO" sz="1600" dirty="0"/>
              <a:t>: Valgt slik at de </a:t>
            </a:r>
            <a:r>
              <a:rPr lang="nb-NO" sz="1600" u="sng" dirty="0"/>
              <a:t>minimerer energi</a:t>
            </a:r>
          </a:p>
        </p:txBody>
      </p:sp>
    </p:spTree>
    <p:extLst>
      <p:ext uri="{BB962C8B-B14F-4D97-AF65-F5344CB8AC3E}">
        <p14:creationId xmlns:p14="http://schemas.microsoft.com/office/powerpoint/2010/main" val="165182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7E08-D419-9F36-9127-6552FB16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Behovet for hybridisering: Valensbåndteori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58A7F-AC3E-CBC1-FD24-BA39DC8378F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ønsker lokaliserte orbitaler for å beskrive bindinger </a:t>
            </a:r>
          </a:p>
          <a:p>
            <a:pPr lvl="1"/>
            <a:r>
              <a:rPr lang="nb-NO" dirty="0"/>
              <a:t>Kvantemekanisk støtte til VSEPR</a:t>
            </a:r>
          </a:p>
          <a:p>
            <a:pPr lvl="1"/>
            <a:r>
              <a:rPr lang="nb-NO" dirty="0"/>
              <a:t>Bindinger beskrives med overlapp av orbitaler</a:t>
            </a:r>
          </a:p>
          <a:p>
            <a:r>
              <a:rPr lang="nb-NO" dirty="0"/>
              <a:t>Hvordan kan vi finne orbitaler som beskriver fire sigma-bindinger til karbon?</a:t>
            </a:r>
          </a:p>
          <a:p>
            <a:r>
              <a:rPr lang="nb-NO" dirty="0"/>
              <a:t>2s og 2p-orbitalene peker i feil retninger ...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89CE74-740A-9C8E-4278-6861422CF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95"/>
          <a:stretch/>
        </p:blipFill>
        <p:spPr bwMode="auto">
          <a:xfrm>
            <a:off x="2760613" y="3570984"/>
            <a:ext cx="6670774" cy="27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2C37-0124-B993-AC8B-4AECD590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</a:t>
            </a:r>
            <a:r>
              <a:rPr lang="nb-NO" dirty="0"/>
              <a:t>-hybridisering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576-FC48-B47D-39C0-05CD01464BD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kan ta 2s-orbitalen og kombinere med en 2p-orbital, </a:t>
            </a:r>
            <a:r>
              <a:rPr lang="nb-NO" dirty="0" err="1"/>
              <a:t>feks</a:t>
            </a:r>
            <a:r>
              <a:rPr lang="nb-NO" dirty="0"/>
              <a:t> 2p</a:t>
            </a:r>
            <a:r>
              <a:rPr lang="nb-NO" baseline="-25000" dirty="0"/>
              <a:t>z </a:t>
            </a:r>
            <a:r>
              <a:rPr lang="nb-NO" dirty="0"/>
              <a:t>d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Hybrid-orbitalene har en tydelig retning og lokalisering</a:t>
            </a:r>
          </a:p>
          <a:p>
            <a:r>
              <a:rPr lang="nb-NO" dirty="0"/>
              <a:t>Erstatter de opprinnelige orbitalene</a:t>
            </a:r>
          </a:p>
          <a:p>
            <a:r>
              <a:rPr lang="nb-NO" sz="1200" dirty="0">
                <a:hlinkClick r:id="rId3"/>
              </a:rPr>
              <a:t>https://chem.libretexts.org/Bookshelves/General_Chemistry/Map%3A_General_Chemistry_(Petrucci_et_al.)/11%3A_Chemical_Bonding_II%3A_Additional_Aspects/11.5%3A_Molecular_Orbital_Theory</a:t>
            </a:r>
            <a:r>
              <a:rPr lang="nb-NO" sz="1200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baseline="-25000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80476-44DF-3815-DFD8-3E873CF29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1632946"/>
            <a:ext cx="2971800" cy="4191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C050F71-3C74-85A0-76BE-A24554DD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28" y="2278366"/>
            <a:ext cx="6816436" cy="294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4E347-4083-7F98-C906-D261A6676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9" y="2726434"/>
            <a:ext cx="304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1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9547-C4C4-85C7-0AD2-9F61B41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6683E25-FFD0-9D65-1787-D1EA826F49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176A6EC-E1FE-15DA-B14F-40AC25DE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30AE120-8272-C0C1-4D8F-738611DEF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Kjemisk binding i polyatomiske molekyl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AE2AD9-1C75-490D-799B-9057BDC8E9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7E2C-5AAF-6203-6285-68178224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</a:t>
            </a:r>
            <a:r>
              <a:rPr lang="nb-NO" dirty="0"/>
              <a:t>-hybridisering, 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741E-15B8-A1FD-8072-81DABCB1604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Formler: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har sannsynlighet ½ for 2s, ½ for 2p.</a:t>
            </a:r>
          </a:p>
          <a:p>
            <a:pPr lvl="1"/>
            <a:r>
              <a:rPr lang="nb-NO" dirty="0"/>
              <a:t>1:1-forhold, boka skriver «sp</a:t>
            </a:r>
            <a:r>
              <a:rPr lang="nb-NO" baseline="30000" dirty="0"/>
              <a:t>1</a:t>
            </a:r>
            <a:r>
              <a:rPr lang="nb-NO" dirty="0"/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CAA05-61B1-CF02-99F6-6209FF7C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95" y="1739900"/>
            <a:ext cx="304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5134-1213-116D-DFEA-E8127104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2</a:t>
            </a:r>
            <a:r>
              <a:rPr lang="nb-NO" dirty="0"/>
              <a:t>-hybridisering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0117-0AE1-A601-D5CF-66D1A73F929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2s-orbitalen kombineres med </a:t>
            </a:r>
            <a:r>
              <a:rPr lang="nb-NO" u="sng" dirty="0"/>
              <a:t>to</a:t>
            </a:r>
            <a:r>
              <a:rPr lang="nb-NO" dirty="0"/>
              <a:t> 2p-orbitaler</a:t>
            </a:r>
          </a:p>
          <a:p>
            <a:r>
              <a:rPr lang="nb-NO" dirty="0"/>
              <a:t>3 til 3 orbitaler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Disse har planar trigonal symmetri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F25232-9A00-E4F7-DF7A-220C077C2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82" y="3313490"/>
            <a:ext cx="8007928" cy="20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31BBBD-FB25-7F77-21C8-4041980A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386" y="1799936"/>
            <a:ext cx="36957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C1EA-41AC-C471-E56C-3FA523B3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2</a:t>
            </a:r>
            <a:r>
              <a:rPr lang="nb-NO" dirty="0"/>
              <a:t>-hybridisering, forts.</a:t>
            </a:r>
            <a:endParaRPr lang="nb-NO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7FAE-F9C4-3919-31BD-F61FF82D206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I boka utledes følgende formler: (merk at vi bruker andre akser)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Alle 3 hybridorbitaler har 1/3 sannsynlighet for 2s, 2/3 sannsynlighet for 2p</a:t>
            </a:r>
          </a:p>
          <a:p>
            <a:pPr lvl="1"/>
            <a:r>
              <a:rPr lang="nb-NO" dirty="0"/>
              <a:t>1:2-forhold --&gt; alternativ definisjon av superskriptet i «sp</a:t>
            </a:r>
            <a:r>
              <a:rPr lang="nb-NO" baseline="30000" dirty="0"/>
              <a:t>2</a:t>
            </a:r>
            <a:r>
              <a:rPr lang="nb-NO" dirty="0"/>
              <a:t>»</a:t>
            </a:r>
            <a:endParaRPr lang="nb-NO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024BC-9F9C-17EA-7E8C-284FD2F1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2120900"/>
            <a:ext cx="4813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7E00-1AF5-DEBF-86A5-AC9AEDEB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3</a:t>
            </a:r>
            <a:r>
              <a:rPr lang="nb-NO" dirty="0"/>
              <a:t>-hybridisering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FEA2-7B59-5744-B344-27E2BF0BE98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2s kombineres med alle tre 2p-orbitalene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Tetragonal symmetri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AD868-D252-A476-4AFA-AA86F060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1590964"/>
            <a:ext cx="5207000" cy="18034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8D1BDFB-E3F8-992A-9A92-F7E7DEAA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93" y="3561718"/>
            <a:ext cx="9657651" cy="231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0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CCF9-6215-166D-E32F-166765B7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</a:t>
            </a:r>
            <a:r>
              <a:rPr lang="nb-NO" baseline="30000" dirty="0"/>
              <a:t>3</a:t>
            </a:r>
            <a:r>
              <a:rPr lang="nb-NO" dirty="0"/>
              <a:t>-hybridisering, forts.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FF1F-29DF-198D-960D-6857CF82159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Formler: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Alle 4 hybridorbitaler har 1/4 sannsynlighet for 2s, 3/4 sannsynlighet for 2p</a:t>
            </a:r>
          </a:p>
          <a:p>
            <a:pPr lvl="1"/>
            <a:r>
              <a:rPr lang="nb-NO" dirty="0"/>
              <a:t>1:3-forhold --&gt; alternativ definisjon av superskriptet i «sp</a:t>
            </a:r>
            <a:r>
              <a:rPr lang="nb-NO" baseline="30000" dirty="0"/>
              <a:t>3</a:t>
            </a:r>
            <a:r>
              <a:rPr lang="nb-NO" dirty="0"/>
              <a:t>»</a:t>
            </a:r>
          </a:p>
          <a:p>
            <a:pPr lvl="1"/>
            <a:endParaRPr lang="nb-NO" baseline="30000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89C45-CD46-9726-C653-30618872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00" y="1083366"/>
            <a:ext cx="4394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2DB-23E4-CEBA-5CB9-8AA517AA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Hybridisering for karbon (denne slide inneholder feil!)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79CB-CDCB-AFB0-892E-98E15E59F92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Karbon har 4 valenselektroner og konfigurasjon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sp</a:t>
            </a:r>
            <a:r>
              <a:rPr lang="nb-NO" dirty="0"/>
              <a:t>-hybridisering: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sp</a:t>
            </a:r>
            <a:r>
              <a:rPr lang="nb-NO" baseline="30000" dirty="0"/>
              <a:t>2</a:t>
            </a:r>
            <a:r>
              <a:rPr lang="nb-NO" dirty="0"/>
              <a:t>-hybridisering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sp</a:t>
            </a:r>
            <a:r>
              <a:rPr lang="nb-NO" baseline="30000" dirty="0"/>
              <a:t>3</a:t>
            </a:r>
            <a:r>
              <a:rPr lang="nb-NO" dirty="0"/>
              <a:t>-hybridisering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78A71-8EFD-4425-D6C9-B9A88A8E6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59" y="1755487"/>
            <a:ext cx="22733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D59D4-4D28-55B5-818E-C41DF50D9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09" y="3429000"/>
            <a:ext cx="27178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A63D-6E63-0F3D-D47D-611D9E60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350" y="4756501"/>
            <a:ext cx="29210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CA9FB-D705-DF19-DCEC-AC638C0CF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150" y="6225956"/>
            <a:ext cx="312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BDD3-B40C-EE73-F75F-4B308D7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Valensbåndteori: Metan CH</a:t>
            </a:r>
            <a:r>
              <a:rPr lang="nb-NO" baseline="-25000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E9A6F-B7DD-C2C6-8DFC-54B242B5A3C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550851" cy="5612690"/>
          </a:xfrm>
        </p:spPr>
        <p:txBody>
          <a:bodyPr/>
          <a:lstStyle/>
          <a:p>
            <a:r>
              <a:rPr lang="nb-NO" dirty="0"/>
              <a:t>VSEPR predikterer tetragonalt molekyl, 109,4 grader</a:t>
            </a:r>
          </a:p>
          <a:p>
            <a:endParaRPr lang="nb-NO" dirty="0"/>
          </a:p>
          <a:p>
            <a:r>
              <a:rPr lang="nb-NO" dirty="0" err="1"/>
              <a:t>AOer</a:t>
            </a:r>
            <a:r>
              <a:rPr lang="nb-NO" dirty="0"/>
              <a:t>: H – 1s, C – 1s, 2s, 2p</a:t>
            </a:r>
          </a:p>
          <a:p>
            <a:r>
              <a:rPr lang="nb-NO" dirty="0"/>
              <a:t>Vi trenger 4 lokaliserte </a:t>
            </a:r>
            <a:r>
              <a:rPr lang="nb-NO" dirty="0" err="1"/>
              <a:t>AOer</a:t>
            </a:r>
            <a:r>
              <a:rPr lang="nb-NO" dirty="0"/>
              <a:t> som kan overlappe med 1s-orbitalene til </a:t>
            </a:r>
            <a:r>
              <a:rPr lang="nb-NO" dirty="0" err="1"/>
              <a:t>H’ene</a:t>
            </a:r>
            <a:endParaRPr lang="nb-NO" dirty="0"/>
          </a:p>
          <a:p>
            <a:pPr lvl="1"/>
            <a:r>
              <a:rPr lang="nb-NO" dirty="0"/>
              <a:t>sp</a:t>
            </a:r>
            <a:r>
              <a:rPr lang="nb-NO" baseline="30000" dirty="0"/>
              <a:t>3</a:t>
            </a:r>
          </a:p>
          <a:p>
            <a:pPr lvl="1"/>
            <a:endParaRPr lang="nb-NO" baseline="30000" dirty="0"/>
          </a:p>
          <a:p>
            <a:r>
              <a:rPr lang="nb-NO" dirty="0"/>
              <a:t>VB-teori: Binding skjer med maksimering av overlappene.</a:t>
            </a:r>
            <a:br>
              <a:rPr lang="nb-NO" dirty="0"/>
            </a:br>
            <a:r>
              <a:rPr lang="nb-NO" dirty="0"/>
              <a:t>H-atomene plasserer seg «oppå» </a:t>
            </a:r>
            <a:br>
              <a:rPr lang="nb-NO" dirty="0"/>
            </a:br>
            <a:r>
              <a:rPr lang="nb-NO" dirty="0"/>
              <a:t>hybridene</a:t>
            </a:r>
          </a:p>
        </p:txBody>
      </p:sp>
      <p:pic>
        <p:nvPicPr>
          <p:cNvPr id="8194" name="Picture 2" descr=" ">
            <a:extLst>
              <a:ext uri="{FF2B5EF4-FFF2-40B4-BE49-F238E27FC236}">
                <a16:creationId xmlns:a16="http://schemas.microsoft.com/office/drawing/2014/main" id="{178D78FE-5ACB-FFC9-1F61-93726C59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864" y="889000"/>
            <a:ext cx="1955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verlapping s and p orbitals. ">
            <a:extLst>
              <a:ext uri="{FF2B5EF4-FFF2-40B4-BE49-F238E27FC236}">
                <a16:creationId xmlns:a16="http://schemas.microsoft.com/office/drawing/2014/main" id="{EE0DDE03-B8AF-5D13-DDD8-840851B5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28" y="3284374"/>
            <a:ext cx="3420940" cy="40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750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DDA-01C6-EA11-7341-650F765B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Trender i hybridisering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0DA7-4F69-2CA4-F79D-E5FFCCB1578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Mer s-karakter </a:t>
            </a:r>
            <a:r>
              <a:rPr lang="nb-NO" dirty="0">
                <a:sym typeface="Wingdings" pitchFamily="2" charset="2"/>
              </a:rPr>
              <a:t> større vinkel</a:t>
            </a:r>
            <a:endParaRPr lang="nb-NO" dirty="0"/>
          </a:p>
        </p:txBody>
      </p:sp>
      <p:pic>
        <p:nvPicPr>
          <p:cNvPr id="4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254E6122-EAFE-2D5D-77D4-B47AF318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7" y="1752543"/>
            <a:ext cx="10563722" cy="44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3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8B06-87C3-9515-1DAC-1C120394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Ikke-ekvivalente ligander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F5029-2155-13AB-1B23-6EE2451F9F6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Til nå har hybridorbitalene vært jevnt fordelt i romretninger</a:t>
            </a:r>
          </a:p>
          <a:p>
            <a:r>
              <a:rPr lang="nb-NO" dirty="0"/>
              <a:t>Dersom ligander ikke er </a:t>
            </a:r>
            <a:r>
              <a:rPr lang="nb-NO" dirty="0" err="1"/>
              <a:t>ekivalente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VSEPR predikterer at vinklene endres</a:t>
            </a:r>
          </a:p>
          <a:p>
            <a:r>
              <a:rPr lang="nb-NO" dirty="0"/>
              <a:t>Hvordan kan vi konstruere hybridorbitaler for slike tilfeller?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6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9D2F-F255-C128-3A1F-9A41DC85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Bents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7DE5-6228-E036-4DDB-7DD2F33F97C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Basert på eksperimentell evidens formulerte Henry Bent følgende:</a:t>
            </a:r>
          </a:p>
          <a:p>
            <a:r>
              <a:rPr lang="nb-NO" dirty="0"/>
              <a:t>Sentrale atomer som tilfredsstiller oktettregelen har som første tilnærming:</a:t>
            </a:r>
          </a:p>
          <a:p>
            <a:pPr lvl="1"/>
            <a:r>
              <a:rPr lang="nb-NO" dirty="0"/>
              <a:t>Fire enkeltbindinger/elektronpar: sp3</a:t>
            </a:r>
          </a:p>
          <a:p>
            <a:pPr lvl="1"/>
            <a:r>
              <a:rPr lang="nb-NO" dirty="0"/>
              <a:t>En dobbeltbindinger og to enkeltbindinger/elektronpar: sp2 </a:t>
            </a:r>
          </a:p>
          <a:p>
            <a:pPr lvl="1"/>
            <a:r>
              <a:rPr lang="nb-NO" dirty="0"/>
              <a:t>To dobbeltbindinger eller 1 trippel + 1 enkel/elektronpar: sp1</a:t>
            </a:r>
          </a:p>
          <a:p>
            <a:r>
              <a:rPr lang="nb-NO" dirty="0"/>
              <a:t>Tilstedeværelse av ulike ligander tas til følge slik:</a:t>
            </a:r>
          </a:p>
          <a:p>
            <a:pPr lvl="1"/>
            <a:r>
              <a:rPr lang="nb-NO" dirty="0"/>
              <a:t>Ulik hybridisering til alle ikke-ekvivalente ligander og enslige par</a:t>
            </a:r>
          </a:p>
          <a:p>
            <a:pPr lvl="1"/>
            <a:r>
              <a:rPr lang="nb-NO" dirty="0"/>
              <a:t>Individuell hybridisering bestemt av elektronegativitet til hver ligand</a:t>
            </a:r>
          </a:p>
          <a:p>
            <a:pPr lvl="1"/>
            <a:r>
              <a:rPr lang="nb-NO" u="sng" dirty="0"/>
              <a:t>Bents regel:</a:t>
            </a:r>
          </a:p>
          <a:p>
            <a:pPr lvl="2"/>
            <a:r>
              <a:rPr lang="nb-NO" dirty="0"/>
              <a:t>s-karakter konsentreres i hybridorbitaler rettet mot elektropositive ligander.</a:t>
            </a:r>
          </a:p>
          <a:p>
            <a:pPr lvl="2"/>
            <a:r>
              <a:rPr lang="nb-NO" dirty="0"/>
              <a:t>p-karakter konsentreres i hybridorbitaler rettet mot elektornegative ligander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233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94C3C-5EED-C39B-CFE9-803AE115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610C3B1-D30F-5E05-35EF-F06192D0A4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D2EA1BD8-80D9-E023-C20A-2A71F0986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FB81CC3-A404-31EB-4E06-221D9647A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Delokaliserte</a:t>
            </a:r>
            <a:r>
              <a:rPr lang="nb-NO" dirty="0"/>
              <a:t> vs. lokaliserte </a:t>
            </a:r>
            <a:r>
              <a:rPr lang="nb-NO" dirty="0" err="1"/>
              <a:t>MOer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1436DF-969E-57DA-8419-0879EB1F61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45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A765-A7F7-3263-D716-5E374588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Bindingsvinkel og </a:t>
            </a:r>
            <a:r>
              <a:rPr lang="nb-NO" dirty="0" err="1"/>
              <a:t>sp</a:t>
            </a:r>
            <a:r>
              <a:rPr lang="nb-NO" dirty="0"/>
              <a:t>-karakter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829C8D-C7F6-520E-F231-F31B1B6E7CA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undersøker nærmere for sp2-hybrider</a:t>
            </a:r>
          </a:p>
          <a:p>
            <a:r>
              <a:rPr lang="nb-NO" dirty="0"/>
              <a:t>Konstruerer ortonormale hybridorbitaler med vinkel 2𝜃</a:t>
            </a:r>
          </a:p>
          <a:p>
            <a:r>
              <a:rPr lang="nb-NO" i="1" dirty="0"/>
              <a:t>N = normaliseringskonstant, 𝛼 = andel s-karakter</a:t>
            </a:r>
          </a:p>
        </p:txBody>
      </p:sp>
      <p:pic>
        <p:nvPicPr>
          <p:cNvPr id="8" name="Content Placeholder 4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780DA55-3CC8-D301-724F-BFF5A0FFA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36" y="3218046"/>
            <a:ext cx="8254127" cy="2556588"/>
          </a:xfrm>
          <a:prstGeom prst="rect">
            <a:avLst/>
          </a:prstGeom>
        </p:spPr>
      </p:pic>
      <p:pic>
        <p:nvPicPr>
          <p:cNvPr id="10" name="Picture 9" descr="A diagram of a molecule&#10;&#10;Description automatically generated">
            <a:extLst>
              <a:ext uri="{FF2B5EF4-FFF2-40B4-BE49-F238E27FC236}">
                <a16:creationId xmlns:a16="http://schemas.microsoft.com/office/drawing/2014/main" id="{D3C53742-30A8-BA1A-CB67-AD840EFB8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019" y="538978"/>
            <a:ext cx="2413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0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FA93BA-1A5E-6915-529E-BC10046D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5" y="538978"/>
            <a:ext cx="4409867" cy="3309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83153-BCE0-89DE-108E-D7366D9B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varierende bindingsvinkel</a:t>
            </a:r>
            <a:endParaRPr lang="nb-NO" baseline="30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CC201B-2D29-3C6E-12C5-4DBAF2A9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87" y="577213"/>
            <a:ext cx="4409869" cy="3309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44CC4-4F7B-7A0C-E576-FBC76DB3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44" y="3548208"/>
            <a:ext cx="4409868" cy="33097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FCA7D1-A57F-A662-9BE7-AD23B0613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87" y="3548207"/>
            <a:ext cx="4409869" cy="3309793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9C05E00B-C20C-4199-A904-6364F09252B2}"/>
              </a:ext>
            </a:extLst>
          </p:cNvPr>
          <p:cNvSpPr/>
          <p:nvPr/>
        </p:nvSpPr>
        <p:spPr>
          <a:xfrm>
            <a:off x="5258660" y="3848770"/>
            <a:ext cx="2164702" cy="807098"/>
          </a:xfrm>
          <a:prstGeom prst="borderCallout1">
            <a:avLst>
              <a:gd name="adj1" fmla="val 105158"/>
              <a:gd name="adj2" fmla="val 53962"/>
              <a:gd name="adj3" fmla="val 144539"/>
              <a:gd name="adj4" fmla="val 1190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Maks s-karakter!</a:t>
            </a:r>
          </a:p>
          <a:p>
            <a:pPr algn="ctr"/>
            <a:r>
              <a:rPr lang="nb-NO" sz="1600" dirty="0"/>
              <a:t>Dette er </a:t>
            </a:r>
            <a:r>
              <a:rPr lang="nb-NO" sz="1600" dirty="0" err="1"/>
              <a:t>sp</a:t>
            </a:r>
            <a:r>
              <a:rPr lang="nb-NO" sz="1600" dirty="0"/>
              <a:t>-hybridene!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B6C58302-A9F5-9CDD-BDF2-900A543F5AFB}"/>
              </a:ext>
            </a:extLst>
          </p:cNvPr>
          <p:cNvSpPr/>
          <p:nvPr/>
        </p:nvSpPr>
        <p:spPr>
          <a:xfrm>
            <a:off x="4822909" y="927732"/>
            <a:ext cx="2164702" cy="807098"/>
          </a:xfrm>
          <a:prstGeom prst="borderCallout1">
            <a:avLst>
              <a:gd name="adj1" fmla="val 114407"/>
              <a:gd name="adj2" fmla="val 12583"/>
              <a:gd name="adj3" fmla="val 163036"/>
              <a:gd name="adj4" fmla="val -352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Bare p-karakter</a:t>
            </a:r>
          </a:p>
        </p:txBody>
      </p:sp>
    </p:spTree>
    <p:extLst>
      <p:ext uri="{BB962C8B-B14F-4D97-AF65-F5344CB8AC3E}">
        <p14:creationId xmlns:p14="http://schemas.microsoft.com/office/powerpoint/2010/main" val="116264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F4B7DC-3801-2E4A-03AE-91ED044D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04" y="1332204"/>
            <a:ext cx="6977799" cy="2950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11379-DF66-A8DB-1408-EDE1A294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VB-teori for H</a:t>
            </a:r>
            <a:r>
              <a:rPr lang="nb-NO" baseline="-25000" dirty="0"/>
              <a:t>2</a:t>
            </a:r>
            <a:r>
              <a:rPr lang="nb-NO" dirty="0"/>
              <a:t>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C023FE-B16D-0E35-CE78-CD86462DFA76}"/>
              </a:ext>
            </a:extLst>
          </p:cNvPr>
          <p:cNvSpPr>
            <a:spLocks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VSEPR: </a:t>
            </a:r>
            <a:r>
              <a:rPr lang="nb-NO" dirty="0" err="1"/>
              <a:t>Tetrahederstruktur</a:t>
            </a:r>
            <a:r>
              <a:rPr lang="nb-NO" dirty="0"/>
              <a:t>, men enslige par skviser sammen bindingsvinkelen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r>
              <a:rPr lang="nb-NO" dirty="0"/>
              <a:t>Bents regel: sp3-hybrid-orbitaler til første tilnærming.</a:t>
            </a:r>
          </a:p>
          <a:p>
            <a:r>
              <a:rPr lang="nb-NO" dirty="0"/>
              <a:t>H mer elektronegativ enn elektronpar (som per </a:t>
            </a:r>
            <a:r>
              <a:rPr lang="nb-NO" dirty="0" err="1"/>
              <a:t>def</a:t>
            </a:r>
            <a:r>
              <a:rPr lang="nb-NO" dirty="0"/>
              <a:t>. ikke er elektronegative)</a:t>
            </a:r>
          </a:p>
          <a:p>
            <a:pPr lvl="1"/>
            <a:r>
              <a:rPr lang="nb-NO" dirty="0"/>
              <a:t>p-karakter mot H, s-karakter mot enslige par</a:t>
            </a:r>
          </a:p>
          <a:p>
            <a:pPr lvl="1"/>
            <a:r>
              <a:rPr lang="nb-NO" dirty="0"/>
              <a:t>økende p-karakter -&gt; mindre vinkel enn 109.4</a:t>
            </a:r>
          </a:p>
          <a:p>
            <a:r>
              <a:rPr lang="nb-NO" dirty="0"/>
              <a:t>Illustrasjon: </a:t>
            </a:r>
            <a:r>
              <a:rPr lang="nb-NO" dirty="0" err="1"/>
              <a:t>Zumdahl</a:t>
            </a:r>
            <a:r>
              <a:rPr lang="nb-NO" dirty="0"/>
              <a:t> (KJM1101-pensum)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9370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745E1-6E51-BB6F-2A3A-558FFC56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ECCBFA2-E637-7503-D9D9-4F4CB9691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D704F80-CDFE-FA74-9EBE-BAC077C3B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875C18E-1421-0752-03EB-9E6FC9FAB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Valensbindingsteori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E7AB0A-30D6-5CFD-C628-73BE002FD3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9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BA9E-79B2-C41A-5061-2934D718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Valensbindingsteori (VB-teori)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8784-4790-B694-B93A-10347276CED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Overbygg på VSEPR med hybridorbitaler</a:t>
            </a:r>
          </a:p>
          <a:p>
            <a:r>
              <a:rPr lang="nb-NO" dirty="0"/>
              <a:t>Elektronbinding ved overlapp av lokaliserte orbitaler</a:t>
            </a:r>
          </a:p>
          <a:p>
            <a:r>
              <a:rPr lang="nb-NO" dirty="0"/>
              <a:t>Hybridisering basert på «regioner» med elektroner</a:t>
            </a:r>
          </a:p>
          <a:p>
            <a:pPr lvl="1"/>
            <a:r>
              <a:rPr lang="nb-NO" dirty="0"/>
              <a:t>2 regioner, </a:t>
            </a:r>
            <a:r>
              <a:rPr lang="nb-NO" dirty="0" err="1"/>
              <a:t>sp</a:t>
            </a:r>
            <a:r>
              <a:rPr lang="nb-NO" dirty="0"/>
              <a:t>, 3 regioner sp2, 4 regioner sp3</a:t>
            </a:r>
          </a:p>
          <a:p>
            <a:pPr lvl="1"/>
            <a:r>
              <a:rPr lang="nb-NO" dirty="0"/>
              <a:t>Hybridisering av kovalente bindinger først</a:t>
            </a:r>
          </a:p>
          <a:p>
            <a:r>
              <a:rPr lang="nb-NO" dirty="0"/>
              <a:t>Rene p-orbitaler gir pi-bindinger</a:t>
            </a:r>
          </a:p>
          <a:p>
            <a:endParaRPr lang="nb-NO" dirty="0"/>
          </a:p>
          <a:p>
            <a:r>
              <a:rPr lang="nb-NO" dirty="0"/>
              <a:t>VB-teori er bare kvantemekanisk «på overflaten!»</a:t>
            </a:r>
          </a:p>
          <a:p>
            <a:pPr lvl="1"/>
            <a:r>
              <a:rPr lang="nb-NO" dirty="0"/>
              <a:t>Ingen </a:t>
            </a:r>
            <a:r>
              <a:rPr lang="nb-NO" dirty="0" err="1"/>
              <a:t>Schrödingerlikning</a:t>
            </a:r>
            <a:r>
              <a:rPr lang="nb-NO" dirty="0"/>
              <a:t> blir løst ... </a:t>
            </a:r>
          </a:p>
        </p:txBody>
      </p:sp>
    </p:spTree>
    <p:extLst>
      <p:ext uri="{BB962C8B-B14F-4D97-AF65-F5344CB8AC3E}">
        <p14:creationId xmlns:p14="http://schemas.microsoft.com/office/powerpoint/2010/main" val="3830534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77A4-9933-D20F-C8BF-A638AA53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vs. MO-teori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452D9-D272-B874-DB97-DFCAB3D2EF7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Hybridorbitalene er </a:t>
            </a:r>
            <a:r>
              <a:rPr lang="nb-NO" u="sng" dirty="0"/>
              <a:t>ekvivalente</a:t>
            </a:r>
            <a:r>
              <a:rPr lang="nb-NO" dirty="0"/>
              <a:t> med de opprinnelige </a:t>
            </a:r>
            <a:r>
              <a:rPr lang="nb-NO" dirty="0" err="1"/>
              <a:t>AOene</a:t>
            </a:r>
            <a:endParaRPr lang="nb-NO" dirty="0"/>
          </a:p>
          <a:p>
            <a:pPr lvl="1"/>
            <a:r>
              <a:rPr lang="nb-NO" dirty="0"/>
              <a:t>De opprinnelige </a:t>
            </a:r>
            <a:r>
              <a:rPr lang="nb-NO" dirty="0" err="1"/>
              <a:t>AOene</a:t>
            </a:r>
            <a:r>
              <a:rPr lang="nb-NO" dirty="0"/>
              <a:t> er </a:t>
            </a:r>
            <a:r>
              <a:rPr lang="nb-NO" dirty="0" err="1"/>
              <a:t>lineærkombinajsoner</a:t>
            </a:r>
            <a:r>
              <a:rPr lang="nb-NO" dirty="0"/>
              <a:t> av hybridene og omvendt!</a:t>
            </a:r>
          </a:p>
          <a:p>
            <a:r>
              <a:rPr lang="nb-NO" dirty="0"/>
              <a:t>Husk: Variasjonsmetoden leter over </a:t>
            </a:r>
            <a:r>
              <a:rPr lang="nb-NO" u="sng" dirty="0"/>
              <a:t>alle</a:t>
            </a:r>
            <a:r>
              <a:rPr lang="nb-NO" dirty="0"/>
              <a:t> mulige </a:t>
            </a:r>
            <a:r>
              <a:rPr lang="nb-NO" dirty="0" err="1"/>
              <a:t>MOer</a:t>
            </a:r>
            <a:r>
              <a:rPr lang="nb-NO" dirty="0"/>
              <a:t> for å finne best mulig energi</a:t>
            </a:r>
          </a:p>
          <a:p>
            <a:r>
              <a:rPr lang="nb-NO" dirty="0"/>
              <a:t>Konsekvens:</a:t>
            </a:r>
          </a:p>
          <a:p>
            <a:pPr lvl="1"/>
            <a:r>
              <a:rPr lang="nb-NO" dirty="0"/>
              <a:t>Variasjonsmetoden gir </a:t>
            </a:r>
            <a:r>
              <a:rPr lang="nb-NO" u="sng" dirty="0"/>
              <a:t>samme svar</a:t>
            </a:r>
            <a:r>
              <a:rPr lang="nb-NO" dirty="0"/>
              <a:t> med hybridorbitaler og opprinnelige </a:t>
            </a:r>
            <a:r>
              <a:rPr lang="nb-NO" dirty="0" err="1"/>
              <a:t>AOer</a:t>
            </a:r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Konsekvens:</a:t>
            </a:r>
          </a:p>
          <a:p>
            <a:pPr lvl="1"/>
            <a:r>
              <a:rPr lang="nb-NO" dirty="0"/>
              <a:t>VB-teori er på et beste </a:t>
            </a:r>
            <a:r>
              <a:rPr lang="nb-NO" u="sng" dirty="0"/>
              <a:t>tilnærmet</a:t>
            </a:r>
            <a:r>
              <a:rPr lang="nb-NO" dirty="0"/>
              <a:t> kvantemekanikk</a:t>
            </a:r>
          </a:p>
          <a:p>
            <a:pPr lvl="1"/>
            <a:r>
              <a:rPr lang="nb-NO" dirty="0"/>
              <a:t>Ofte «samme svar» som MO-teori, men ulik tolkning av orbitalene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0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49C7-60FE-F16B-829C-00D70C4D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BeH</a:t>
            </a:r>
            <a:r>
              <a:rPr lang="nb-NO" baseline="-25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316F-9845-2416-DBDE-1B94F78BCC3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550851" cy="4975236"/>
          </a:xfrm>
        </p:spPr>
        <p:txBody>
          <a:bodyPr/>
          <a:lstStyle/>
          <a:p>
            <a:r>
              <a:rPr lang="nb-NO" dirty="0"/>
              <a:t>Be har elektronkonfigurasjon  1s</a:t>
            </a:r>
            <a:r>
              <a:rPr lang="nb-NO" baseline="30000" dirty="0"/>
              <a:t>2</a:t>
            </a:r>
            <a:r>
              <a:rPr lang="nb-NO" dirty="0"/>
              <a:t> 2s</a:t>
            </a:r>
            <a:r>
              <a:rPr lang="nb-NO" baseline="30000" dirty="0"/>
              <a:t>2</a:t>
            </a:r>
            <a:r>
              <a:rPr lang="nb-NO" dirty="0"/>
              <a:t>. </a:t>
            </a:r>
          </a:p>
          <a:p>
            <a:r>
              <a:rPr lang="nb-NO" dirty="0"/>
              <a:t>Ingen klart definert Lewis-struktur. Hvordan binder Be til H?</a:t>
            </a:r>
          </a:p>
          <a:p>
            <a:r>
              <a:rPr lang="nb-NO" dirty="0"/>
              <a:t>Vi vet at molekylet er lineært: </a:t>
            </a:r>
            <a:r>
              <a:rPr lang="nb-NO" dirty="0" err="1"/>
              <a:t>sp</a:t>
            </a:r>
            <a:r>
              <a:rPr lang="nb-NO" dirty="0"/>
              <a:t>-hybridisering for Be</a:t>
            </a:r>
          </a:p>
          <a:p>
            <a:endParaRPr lang="nb-NO" dirty="0"/>
          </a:p>
          <a:p>
            <a:r>
              <a:rPr lang="nb-NO" dirty="0"/>
              <a:t>Med ett divalent – to enslige elektroner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9490C-2D72-FEE6-72DC-49B5CC20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74" y="2959100"/>
            <a:ext cx="1651000" cy="469900"/>
          </a:xfrm>
          <a:prstGeom prst="rect">
            <a:avLst/>
          </a:prstGeom>
        </p:spPr>
      </p:pic>
      <p:pic>
        <p:nvPicPr>
          <p:cNvPr id="6" name="Picture 5" descr="A red and blue spheres with black text&#10;&#10;Description automatically generated">
            <a:extLst>
              <a:ext uri="{FF2B5EF4-FFF2-40B4-BE49-F238E27FC236}">
                <a16:creationId xmlns:a16="http://schemas.microsoft.com/office/drawing/2014/main" id="{729F01AE-3741-801D-21DA-6D665E033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81" y="3429000"/>
            <a:ext cx="2095500" cy="27813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9008815E-0018-F735-83DD-7AFB496BF114}"/>
              </a:ext>
            </a:extLst>
          </p:cNvPr>
          <p:cNvSpPr/>
          <p:nvPr/>
        </p:nvSpPr>
        <p:spPr>
          <a:xfrm>
            <a:off x="7931020" y="337723"/>
            <a:ext cx="3906415" cy="2050914"/>
          </a:xfrm>
          <a:prstGeom prst="borderCallout1">
            <a:avLst>
              <a:gd name="adj1" fmla="val 110099"/>
              <a:gd name="adj2" fmla="val 45648"/>
              <a:gd name="adj3" fmla="val 151975"/>
              <a:gd name="adj4" fmla="val 490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Hybridorbitaler og H-orbitaler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Lewis-struktur indikert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Separasjon mellom orbitaler overdrevet</a:t>
            </a:r>
          </a:p>
        </p:txBody>
      </p:sp>
    </p:spTree>
    <p:extLst>
      <p:ext uri="{BB962C8B-B14F-4D97-AF65-F5344CB8AC3E}">
        <p14:creationId xmlns:p14="http://schemas.microsoft.com/office/powerpoint/2010/main" val="965208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C99A-7B84-60CC-0291-95B941FE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Karbonforbindelser</a:t>
            </a:r>
          </a:p>
        </p:txBody>
      </p:sp>
      <p:pic>
        <p:nvPicPr>
          <p:cNvPr id="5" name="Content Placeholder 4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313B898D-9648-6236-567C-E86A1C38DAE9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06" y="916012"/>
            <a:ext cx="8042987" cy="5614164"/>
          </a:xfrm>
        </p:spPr>
      </p:pic>
    </p:spTree>
    <p:extLst>
      <p:ext uri="{BB962C8B-B14F-4D97-AF65-F5344CB8AC3E}">
        <p14:creationId xmlns:p14="http://schemas.microsoft.com/office/powerpoint/2010/main" val="3152200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4C52-5FEB-C2ED-27C9-7D89A0C8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7196289" cy="637454"/>
          </a:xfrm>
        </p:spPr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B2A7-354F-BD3F-1143-8655B456692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8521235" cy="4975236"/>
          </a:xfrm>
        </p:spPr>
        <p:txBody>
          <a:bodyPr/>
          <a:lstStyle/>
          <a:p>
            <a:r>
              <a:rPr lang="nb-NO" dirty="0"/>
              <a:t>Strukturformel, viser 4 ekvivalente C-atomer som alle har 3 elektronregioner hver-&gt; sp</a:t>
            </a:r>
            <a:r>
              <a:rPr lang="nb-NO" baseline="30000" dirty="0"/>
              <a:t>2</a:t>
            </a:r>
          </a:p>
          <a:p>
            <a:pPr marL="0" indent="0">
              <a:buNone/>
            </a:pPr>
            <a:endParaRPr lang="nb-NO" baseline="30000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2CC0FF-4C70-6B54-DA84-257C408702CC}"/>
              </a:ext>
            </a:extLst>
          </p:cNvPr>
          <p:cNvCxnSpPr/>
          <p:nvPr/>
        </p:nvCxnSpPr>
        <p:spPr>
          <a:xfrm>
            <a:off x="989045" y="577463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ACF8EC-C69A-E5EB-2FC1-5D08FBE145B3}"/>
              </a:ext>
            </a:extLst>
          </p:cNvPr>
          <p:cNvCxnSpPr/>
          <p:nvPr/>
        </p:nvCxnSpPr>
        <p:spPr>
          <a:xfrm>
            <a:off x="989045" y="521790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33D31F-C4F3-14FE-7546-21213790B667}"/>
              </a:ext>
            </a:extLst>
          </p:cNvPr>
          <p:cNvCxnSpPr/>
          <p:nvPr/>
        </p:nvCxnSpPr>
        <p:spPr>
          <a:xfrm>
            <a:off x="989045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715D69-053B-90B0-0F56-C16C328D7CE6}"/>
              </a:ext>
            </a:extLst>
          </p:cNvPr>
          <p:cNvCxnSpPr/>
          <p:nvPr/>
        </p:nvCxnSpPr>
        <p:spPr>
          <a:xfrm>
            <a:off x="1721169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2BA4B1-45AA-86D9-A351-0F68405E560F}"/>
              </a:ext>
            </a:extLst>
          </p:cNvPr>
          <p:cNvCxnSpPr/>
          <p:nvPr/>
        </p:nvCxnSpPr>
        <p:spPr>
          <a:xfrm>
            <a:off x="2522376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1B606-06C4-2B85-5835-C5BCD5E23607}"/>
              </a:ext>
            </a:extLst>
          </p:cNvPr>
          <p:cNvCxnSpPr/>
          <p:nvPr/>
        </p:nvCxnSpPr>
        <p:spPr>
          <a:xfrm>
            <a:off x="4043627" y="577463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52CEE-A90F-6E90-002E-815E26B120D3}"/>
              </a:ext>
            </a:extLst>
          </p:cNvPr>
          <p:cNvCxnSpPr/>
          <p:nvPr/>
        </p:nvCxnSpPr>
        <p:spPr>
          <a:xfrm>
            <a:off x="4043627" y="499397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57BAB4-BB59-F7E0-79AF-6BBEA6E2570C}"/>
              </a:ext>
            </a:extLst>
          </p:cNvPr>
          <p:cNvCxnSpPr/>
          <p:nvPr/>
        </p:nvCxnSpPr>
        <p:spPr>
          <a:xfrm>
            <a:off x="4043627" y="447146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E9CD-85E5-FE43-9ED1-283830110889}"/>
              </a:ext>
            </a:extLst>
          </p:cNvPr>
          <p:cNvCxnSpPr/>
          <p:nvPr/>
        </p:nvCxnSpPr>
        <p:spPr>
          <a:xfrm>
            <a:off x="4813073" y="499397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6A903D-634A-91BA-BFC0-457652C60D1E}"/>
              </a:ext>
            </a:extLst>
          </p:cNvPr>
          <p:cNvCxnSpPr/>
          <p:nvPr/>
        </p:nvCxnSpPr>
        <p:spPr>
          <a:xfrm>
            <a:off x="5632942" y="498673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9DBF7F-1E1A-8AC2-329B-0F246754383E}"/>
              </a:ext>
            </a:extLst>
          </p:cNvPr>
          <p:cNvSpPr txBox="1"/>
          <p:nvPr/>
        </p:nvSpPr>
        <p:spPr>
          <a:xfrm>
            <a:off x="149290" y="556104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99199F-7025-FD59-42E5-BDDECA2575C7}"/>
              </a:ext>
            </a:extLst>
          </p:cNvPr>
          <p:cNvSpPr txBox="1"/>
          <p:nvPr/>
        </p:nvSpPr>
        <p:spPr>
          <a:xfrm>
            <a:off x="143432" y="5048630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5FE497-E2FA-8419-E51B-AE58F148B0B7}"/>
              </a:ext>
            </a:extLst>
          </p:cNvPr>
          <p:cNvSpPr txBox="1"/>
          <p:nvPr/>
        </p:nvSpPr>
        <p:spPr>
          <a:xfrm>
            <a:off x="141264" y="430218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609B30-9F03-DF38-882D-C4C56DF5AF63}"/>
              </a:ext>
            </a:extLst>
          </p:cNvPr>
          <p:cNvSpPr txBox="1"/>
          <p:nvPr/>
        </p:nvSpPr>
        <p:spPr>
          <a:xfrm>
            <a:off x="3382999" y="5605357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176BE-A462-B2A4-BF0C-8A6D29671B76}"/>
              </a:ext>
            </a:extLst>
          </p:cNvPr>
          <p:cNvSpPr txBox="1"/>
          <p:nvPr/>
        </p:nvSpPr>
        <p:spPr>
          <a:xfrm>
            <a:off x="3351743" y="482469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</a:t>
            </a:r>
            <a:r>
              <a:rPr lang="nb-NO" sz="1600" baseline="30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104EBD-2788-65E7-2B55-9599113AFA77}"/>
              </a:ext>
            </a:extLst>
          </p:cNvPr>
          <p:cNvSpPr txBox="1"/>
          <p:nvPr/>
        </p:nvSpPr>
        <p:spPr>
          <a:xfrm>
            <a:off x="3347832" y="4338107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B750B0-5054-5481-F27F-CB11361ECE70}"/>
              </a:ext>
            </a:extLst>
          </p:cNvPr>
          <p:cNvGrpSpPr/>
          <p:nvPr/>
        </p:nvGrpSpPr>
        <p:grpSpPr>
          <a:xfrm>
            <a:off x="1122311" y="5489894"/>
            <a:ext cx="241689" cy="230925"/>
            <a:chOff x="3141306" y="6174836"/>
            <a:chExt cx="227045" cy="44210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61A0F19-FB6B-71BA-A536-C3D5B776B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C39092B-99D1-9B2E-392D-7A96419E9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7E7A3E-2F32-D952-4238-00F791800795}"/>
              </a:ext>
            </a:extLst>
          </p:cNvPr>
          <p:cNvGrpSpPr/>
          <p:nvPr/>
        </p:nvGrpSpPr>
        <p:grpSpPr>
          <a:xfrm>
            <a:off x="1166779" y="4912726"/>
            <a:ext cx="241689" cy="230925"/>
            <a:chOff x="3141306" y="6174836"/>
            <a:chExt cx="227045" cy="44210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575C963-4FAC-3FFF-270D-F94A2713D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220A77-CBE0-CAD6-FBBC-1AEB96F65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18F34A-A71F-A23C-1A01-FC33B9EE362A}"/>
              </a:ext>
            </a:extLst>
          </p:cNvPr>
          <p:cNvCxnSpPr>
            <a:cxnSpLocks/>
          </p:cNvCxnSpPr>
          <p:nvPr/>
        </p:nvCxnSpPr>
        <p:spPr>
          <a:xfrm flipV="1">
            <a:off x="1194771" y="4107182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A0647F-E3A5-CD4E-5B6E-34FB02135606}"/>
              </a:ext>
            </a:extLst>
          </p:cNvPr>
          <p:cNvCxnSpPr>
            <a:cxnSpLocks/>
          </p:cNvCxnSpPr>
          <p:nvPr/>
        </p:nvCxnSpPr>
        <p:spPr>
          <a:xfrm flipV="1">
            <a:off x="1973095" y="4117666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DEBD79-E34F-346A-7C0F-7B5C8C83CE18}"/>
              </a:ext>
            </a:extLst>
          </p:cNvPr>
          <p:cNvGrpSpPr/>
          <p:nvPr/>
        </p:nvGrpSpPr>
        <p:grpSpPr>
          <a:xfrm>
            <a:off x="4181126" y="5429950"/>
            <a:ext cx="241689" cy="230925"/>
            <a:chOff x="3141306" y="6174836"/>
            <a:chExt cx="227045" cy="44210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C40ECD-C821-7D55-9939-5FC33FC56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C50045D-6595-6783-40D6-C1FEA1AB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771AAC-1B1D-2178-8D59-09E05F2393AA}"/>
              </a:ext>
            </a:extLst>
          </p:cNvPr>
          <p:cNvCxnSpPr>
            <a:cxnSpLocks/>
          </p:cNvCxnSpPr>
          <p:nvPr/>
        </p:nvCxnSpPr>
        <p:spPr>
          <a:xfrm flipV="1">
            <a:off x="4181126" y="467666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597EFD-15CE-D6A4-9457-DBEF2EB44875}"/>
              </a:ext>
            </a:extLst>
          </p:cNvPr>
          <p:cNvCxnSpPr>
            <a:cxnSpLocks/>
          </p:cNvCxnSpPr>
          <p:nvPr/>
        </p:nvCxnSpPr>
        <p:spPr>
          <a:xfrm flipV="1">
            <a:off x="4948787" y="4676660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BBC855-A9AA-D035-7D52-D75172592B39}"/>
              </a:ext>
            </a:extLst>
          </p:cNvPr>
          <p:cNvCxnSpPr>
            <a:cxnSpLocks/>
          </p:cNvCxnSpPr>
          <p:nvPr/>
        </p:nvCxnSpPr>
        <p:spPr>
          <a:xfrm flipV="1">
            <a:off x="5819555" y="4699829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98DDC6-05E2-78D1-70F6-BC0C7EB44733}"/>
              </a:ext>
            </a:extLst>
          </p:cNvPr>
          <p:cNvCxnSpPr>
            <a:cxnSpLocks/>
          </p:cNvCxnSpPr>
          <p:nvPr/>
        </p:nvCxnSpPr>
        <p:spPr>
          <a:xfrm flipV="1">
            <a:off x="4181126" y="410718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6C85532-03CE-8099-175A-504FBB110CEA}"/>
              </a:ext>
            </a:extLst>
          </p:cNvPr>
          <p:cNvSpPr txBox="1"/>
          <p:nvPr/>
        </p:nvSpPr>
        <p:spPr>
          <a:xfrm>
            <a:off x="419877" y="356470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Originale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2E2271-57FE-4E32-D485-B178B423F459}"/>
              </a:ext>
            </a:extLst>
          </p:cNvPr>
          <p:cNvSpPr txBox="1"/>
          <p:nvPr/>
        </p:nvSpPr>
        <p:spPr>
          <a:xfrm>
            <a:off x="3531748" y="3565999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Hybridiserte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pic>
        <p:nvPicPr>
          <p:cNvPr id="51" name="Content Placeholder 4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DA018932-B2B0-CF8E-9B95-4915665D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2" b="51108"/>
          <a:stretch/>
        </p:blipFill>
        <p:spPr>
          <a:xfrm>
            <a:off x="6616708" y="3535162"/>
            <a:ext cx="5240694" cy="2744846"/>
          </a:xfrm>
          <a:prstGeom prst="rect">
            <a:avLst/>
          </a:prstGeom>
        </p:spPr>
      </p:pic>
      <p:pic>
        <p:nvPicPr>
          <p:cNvPr id="52" name="Picture 2" descr="Full structural formula of 1,3-butadiene">
            <a:extLst>
              <a:ext uri="{FF2B5EF4-FFF2-40B4-BE49-F238E27FC236}">
                <a16:creationId xmlns:a16="http://schemas.microsoft.com/office/drawing/2014/main" id="{CAF76BEC-FE45-2262-F4E7-7D030E91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17" y="1083366"/>
            <a:ext cx="3464214" cy="220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B5A1-3A95-E6B8-C8AF-00DA8120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3F9EB2-0610-DFE0-2237-6FFB8B6A5188}"/>
              </a:ext>
            </a:extLst>
          </p:cNvPr>
          <p:cNvSpPr/>
          <p:nvPr/>
        </p:nvSpPr>
        <p:spPr>
          <a:xfrm rot="1458390">
            <a:off x="1324947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448BE-3A25-DC08-C638-D0765FD4B173}"/>
              </a:ext>
            </a:extLst>
          </p:cNvPr>
          <p:cNvSpPr/>
          <p:nvPr/>
        </p:nvSpPr>
        <p:spPr>
          <a:xfrm rot="19917083">
            <a:off x="1343608" y="3988837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12186D-E54B-EF69-D29F-D4A695CFCA1D}"/>
              </a:ext>
            </a:extLst>
          </p:cNvPr>
          <p:cNvSpPr/>
          <p:nvPr/>
        </p:nvSpPr>
        <p:spPr>
          <a:xfrm>
            <a:off x="2466392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109054-042A-D519-50C2-5300BA28EC4C}"/>
              </a:ext>
            </a:extLst>
          </p:cNvPr>
          <p:cNvSpPr/>
          <p:nvPr/>
        </p:nvSpPr>
        <p:spPr>
          <a:xfrm>
            <a:off x="3418115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A4DA8-EBE6-20AB-9FC7-169C6370C270}"/>
              </a:ext>
            </a:extLst>
          </p:cNvPr>
          <p:cNvSpPr/>
          <p:nvPr/>
        </p:nvSpPr>
        <p:spPr>
          <a:xfrm rot="19631939">
            <a:off x="4523689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4EACE4-7673-084B-33CE-7B2A6DB14916}"/>
              </a:ext>
            </a:extLst>
          </p:cNvPr>
          <p:cNvSpPr/>
          <p:nvPr/>
        </p:nvSpPr>
        <p:spPr>
          <a:xfrm rot="2479995">
            <a:off x="4504358" y="415912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D29850-CA33-3E6B-B65D-B8FEC78493A5}"/>
              </a:ext>
            </a:extLst>
          </p:cNvPr>
          <p:cNvSpPr/>
          <p:nvPr/>
        </p:nvSpPr>
        <p:spPr>
          <a:xfrm rot="19631939">
            <a:off x="5498171" y="2776629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E053DC-86EB-2EBF-DE0C-0F0B0AEDE150}"/>
              </a:ext>
            </a:extLst>
          </p:cNvPr>
          <p:cNvSpPr/>
          <p:nvPr/>
        </p:nvSpPr>
        <p:spPr>
          <a:xfrm rot="168339">
            <a:off x="6611942" y="245873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F0A999-6F68-DF57-25B6-76C1D5BA8A4A}"/>
              </a:ext>
            </a:extLst>
          </p:cNvPr>
          <p:cNvSpPr/>
          <p:nvPr/>
        </p:nvSpPr>
        <p:spPr>
          <a:xfrm rot="2021625">
            <a:off x="5395524" y="2021564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A6AE3C-027C-36D7-D9BF-3FCEBC81022C}"/>
              </a:ext>
            </a:extLst>
          </p:cNvPr>
          <p:cNvSpPr/>
          <p:nvPr/>
        </p:nvSpPr>
        <p:spPr>
          <a:xfrm rot="19631939">
            <a:off x="9089562" y="2118821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EC5EA0-3DA3-8B37-E6AE-CAAD570A1D85}"/>
              </a:ext>
            </a:extLst>
          </p:cNvPr>
          <p:cNvSpPr/>
          <p:nvPr/>
        </p:nvSpPr>
        <p:spPr>
          <a:xfrm rot="2351946">
            <a:off x="9000343" y="290374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E4A2B4-8EBC-81CB-0611-2F750685D041}"/>
              </a:ext>
            </a:extLst>
          </p:cNvPr>
          <p:cNvSpPr/>
          <p:nvPr/>
        </p:nvSpPr>
        <p:spPr>
          <a:xfrm>
            <a:off x="7800611" y="249278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D588ED-0E12-4F3D-72D1-CE6EFF3CEE9A}"/>
              </a:ext>
            </a:extLst>
          </p:cNvPr>
          <p:cNvSpPr txBox="1"/>
          <p:nvPr/>
        </p:nvSpPr>
        <p:spPr>
          <a:xfrm>
            <a:off x="2322547" y="3620235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0EA86-9FE4-F3F7-DB10-9C631F008B18}"/>
              </a:ext>
            </a:extLst>
          </p:cNvPr>
          <p:cNvSpPr txBox="1"/>
          <p:nvPr/>
        </p:nvSpPr>
        <p:spPr>
          <a:xfrm>
            <a:off x="4439113" y="360356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5A600-C59D-7CCB-6D70-E35034D72F4C}"/>
              </a:ext>
            </a:extLst>
          </p:cNvPr>
          <p:cNvSpPr txBox="1"/>
          <p:nvPr/>
        </p:nvSpPr>
        <p:spPr>
          <a:xfrm>
            <a:off x="6394802" y="2377436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E09DE-615E-7BAD-9BF4-64259CE06D03}"/>
              </a:ext>
            </a:extLst>
          </p:cNvPr>
          <p:cNvSpPr txBox="1"/>
          <p:nvPr/>
        </p:nvSpPr>
        <p:spPr>
          <a:xfrm>
            <a:off x="9035340" y="244023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7716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1DAE-3D8C-D53A-0A75-66540BF4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Fakta: </a:t>
            </a:r>
            <a:r>
              <a:rPr lang="nb-NO" dirty="0" err="1"/>
              <a:t>MOer</a:t>
            </a:r>
            <a:r>
              <a:rPr lang="nb-NO" dirty="0"/>
              <a:t> fra </a:t>
            </a:r>
            <a:r>
              <a:rPr lang="nb-NO" dirty="0" err="1"/>
              <a:t>Hartree-Fock</a:t>
            </a:r>
            <a:r>
              <a:rPr lang="nb-NO" dirty="0"/>
              <a:t> er </a:t>
            </a:r>
            <a:r>
              <a:rPr lang="nb-NO" dirty="0" err="1"/>
              <a:t>delokaliserte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4EF6-77C7-CB6B-4B45-F0F9C00D3AF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Bølgefunksjon er </a:t>
            </a:r>
            <a:r>
              <a:rPr lang="nb-NO" u="sng" dirty="0" err="1"/>
              <a:t>Slaterdeterminant</a:t>
            </a:r>
            <a:r>
              <a:rPr lang="nb-NO" dirty="0"/>
              <a:t> – elektronene «lever» i orbitaler</a:t>
            </a:r>
          </a:p>
          <a:p>
            <a:pPr lvl="1"/>
            <a:r>
              <a:rPr lang="nb-NO" dirty="0"/>
              <a:t>Orbitaler og bestemt med </a:t>
            </a:r>
            <a:r>
              <a:rPr lang="nb-NO" u="sng" dirty="0"/>
              <a:t>variasjonsmetoden</a:t>
            </a:r>
            <a:r>
              <a:rPr lang="nb-NO" dirty="0"/>
              <a:t> (minimering av energi)</a:t>
            </a:r>
          </a:p>
          <a:p>
            <a:r>
              <a:rPr lang="nb-NO" dirty="0"/>
              <a:t>Resulterer i at </a:t>
            </a:r>
            <a:r>
              <a:rPr lang="nb-NO" dirty="0" err="1"/>
              <a:t>MOene</a:t>
            </a:r>
            <a:r>
              <a:rPr lang="nb-NO" dirty="0"/>
              <a:t> er </a:t>
            </a:r>
            <a:r>
              <a:rPr lang="nb-NO" u="sng" dirty="0" err="1"/>
              <a:t>delokaliserte</a:t>
            </a:r>
            <a:endParaRPr lang="nb-NO" dirty="0"/>
          </a:p>
          <a:p>
            <a:r>
              <a:rPr lang="nb-NO" dirty="0"/>
              <a:t>Gjaldt også vår kvalitative modell for binding</a:t>
            </a:r>
          </a:p>
          <a:p>
            <a:r>
              <a:rPr lang="nb-NO" dirty="0"/>
              <a:t>Dette er ikke et negativt resultat - et resultat av kvantemekanikk</a:t>
            </a:r>
          </a:p>
          <a:p>
            <a:r>
              <a:rPr lang="nb-NO" dirty="0"/>
              <a:t>Men det strekker også intuisjonen langt ...</a:t>
            </a:r>
          </a:p>
        </p:txBody>
      </p:sp>
    </p:spTree>
    <p:extLst>
      <p:ext uri="{BB962C8B-B14F-4D97-AF65-F5344CB8AC3E}">
        <p14:creationId xmlns:p14="http://schemas.microsoft.com/office/powerpoint/2010/main" val="3977936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5D616-47DF-EA2A-C9CA-430302B6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BA39-2B8A-4C21-36CB-198FB3A4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D28F00-7402-6347-07F4-2AC2E5F28A35}"/>
              </a:ext>
            </a:extLst>
          </p:cNvPr>
          <p:cNvSpPr/>
          <p:nvPr/>
        </p:nvSpPr>
        <p:spPr>
          <a:xfrm rot="1458390">
            <a:off x="1324947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94EB92-72F8-C2EE-BC51-733B067D547F}"/>
              </a:ext>
            </a:extLst>
          </p:cNvPr>
          <p:cNvSpPr/>
          <p:nvPr/>
        </p:nvSpPr>
        <p:spPr>
          <a:xfrm rot="19917083">
            <a:off x="1343608" y="3988837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C158A6-BA9D-181F-1F49-1D90AD631ED7}"/>
              </a:ext>
            </a:extLst>
          </p:cNvPr>
          <p:cNvSpPr/>
          <p:nvPr/>
        </p:nvSpPr>
        <p:spPr>
          <a:xfrm>
            <a:off x="2466392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E55BC2-0C7D-F690-0B79-AEE1E995119F}"/>
              </a:ext>
            </a:extLst>
          </p:cNvPr>
          <p:cNvSpPr/>
          <p:nvPr/>
        </p:nvSpPr>
        <p:spPr>
          <a:xfrm>
            <a:off x="3418115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1016DE-E877-030E-BF2B-5E7F1F05778E}"/>
              </a:ext>
            </a:extLst>
          </p:cNvPr>
          <p:cNvSpPr/>
          <p:nvPr/>
        </p:nvSpPr>
        <p:spPr>
          <a:xfrm rot="19631939">
            <a:off x="4523689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D21D3C-6986-61B5-8502-F29A2AE6BD75}"/>
              </a:ext>
            </a:extLst>
          </p:cNvPr>
          <p:cNvSpPr/>
          <p:nvPr/>
        </p:nvSpPr>
        <p:spPr>
          <a:xfrm rot="2479995">
            <a:off x="4504358" y="415912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F8712F-5675-BDF9-F7FB-70675A6E5039}"/>
              </a:ext>
            </a:extLst>
          </p:cNvPr>
          <p:cNvSpPr/>
          <p:nvPr/>
        </p:nvSpPr>
        <p:spPr>
          <a:xfrm rot="19631939">
            <a:off x="5498171" y="2776629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A717EE-0C72-86DA-BF9B-BDADE5ECE2FA}"/>
              </a:ext>
            </a:extLst>
          </p:cNvPr>
          <p:cNvSpPr/>
          <p:nvPr/>
        </p:nvSpPr>
        <p:spPr>
          <a:xfrm rot="168339">
            <a:off x="6611942" y="245873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6389ED-44C2-8346-5B8F-A12B52E1BDA0}"/>
              </a:ext>
            </a:extLst>
          </p:cNvPr>
          <p:cNvSpPr/>
          <p:nvPr/>
        </p:nvSpPr>
        <p:spPr>
          <a:xfrm rot="2021625">
            <a:off x="5395524" y="2021564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1BE251-5DE6-2F7C-9CE7-9A42B6A25059}"/>
              </a:ext>
            </a:extLst>
          </p:cNvPr>
          <p:cNvSpPr/>
          <p:nvPr/>
        </p:nvSpPr>
        <p:spPr>
          <a:xfrm rot="19631939">
            <a:off x="9089562" y="2118821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70EB51-A584-9EDF-9E6C-F3E0B243A1A5}"/>
              </a:ext>
            </a:extLst>
          </p:cNvPr>
          <p:cNvSpPr/>
          <p:nvPr/>
        </p:nvSpPr>
        <p:spPr>
          <a:xfrm rot="2351946">
            <a:off x="9000343" y="290374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BFDA41-9F22-D546-1AB0-8546F5EA85A4}"/>
              </a:ext>
            </a:extLst>
          </p:cNvPr>
          <p:cNvSpPr/>
          <p:nvPr/>
        </p:nvSpPr>
        <p:spPr>
          <a:xfrm>
            <a:off x="7800611" y="249278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FD8BD-CF28-8D7C-5AF1-B6759BDED2D5}"/>
              </a:ext>
            </a:extLst>
          </p:cNvPr>
          <p:cNvSpPr txBox="1"/>
          <p:nvPr/>
        </p:nvSpPr>
        <p:spPr>
          <a:xfrm>
            <a:off x="2322547" y="3620235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AEDF2-EF8E-8986-3372-1ABACC4968CF}"/>
              </a:ext>
            </a:extLst>
          </p:cNvPr>
          <p:cNvSpPr txBox="1"/>
          <p:nvPr/>
        </p:nvSpPr>
        <p:spPr>
          <a:xfrm>
            <a:off x="4439113" y="360356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9FD9D-A16B-2896-735E-2AA53F81699B}"/>
              </a:ext>
            </a:extLst>
          </p:cNvPr>
          <p:cNvSpPr txBox="1"/>
          <p:nvPr/>
        </p:nvSpPr>
        <p:spPr>
          <a:xfrm>
            <a:off x="6394802" y="2377436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865CDF-C0F1-8E6C-68BD-C454725E7C19}"/>
              </a:ext>
            </a:extLst>
          </p:cNvPr>
          <p:cNvSpPr txBox="1"/>
          <p:nvPr/>
        </p:nvSpPr>
        <p:spPr>
          <a:xfrm>
            <a:off x="9035340" y="244023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1F9F3D-764A-8B6E-9A2E-6792ABA2405E}"/>
              </a:ext>
            </a:extLst>
          </p:cNvPr>
          <p:cNvSpPr/>
          <p:nvPr/>
        </p:nvSpPr>
        <p:spPr>
          <a:xfrm>
            <a:off x="1231146" y="4194153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7B870-861B-F301-B14A-DE474CF28600}"/>
              </a:ext>
            </a:extLst>
          </p:cNvPr>
          <p:cNvSpPr/>
          <p:nvPr/>
        </p:nvSpPr>
        <p:spPr>
          <a:xfrm>
            <a:off x="1018307" y="289704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CA0B3A-9261-CF30-AB28-C1ECDE3FF301}"/>
              </a:ext>
            </a:extLst>
          </p:cNvPr>
          <p:cNvSpPr/>
          <p:nvPr/>
        </p:nvSpPr>
        <p:spPr>
          <a:xfrm>
            <a:off x="5436780" y="4530519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6B48B6-0D3F-8535-EDFE-24F7011AF71F}"/>
              </a:ext>
            </a:extLst>
          </p:cNvPr>
          <p:cNvSpPr/>
          <p:nvPr/>
        </p:nvSpPr>
        <p:spPr>
          <a:xfrm>
            <a:off x="5138200" y="1453714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D006BE-85E3-5D77-046C-0DF2A6DF7325}"/>
              </a:ext>
            </a:extLst>
          </p:cNvPr>
          <p:cNvSpPr/>
          <p:nvPr/>
        </p:nvSpPr>
        <p:spPr>
          <a:xfrm>
            <a:off x="10010079" y="3245660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FC3B6A-EA9F-29FF-1EFA-4F340F667F80}"/>
              </a:ext>
            </a:extLst>
          </p:cNvPr>
          <p:cNvSpPr/>
          <p:nvPr/>
        </p:nvSpPr>
        <p:spPr>
          <a:xfrm>
            <a:off x="10229930" y="153232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18563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FD62-18AA-779B-A081-DC867605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D4A4-6D35-E5F6-5D27-0251ACAB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VB-teori for 1,3-butadien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CADEA1-C5CC-FD63-4CB2-CA8F4A3A0A38}"/>
              </a:ext>
            </a:extLst>
          </p:cNvPr>
          <p:cNvSpPr/>
          <p:nvPr/>
        </p:nvSpPr>
        <p:spPr>
          <a:xfrm rot="1458390">
            <a:off x="1324947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F6DF5-9906-B88A-DB04-9A0EADB7B58C}"/>
              </a:ext>
            </a:extLst>
          </p:cNvPr>
          <p:cNvSpPr/>
          <p:nvPr/>
        </p:nvSpPr>
        <p:spPr>
          <a:xfrm rot="19917083">
            <a:off x="1343608" y="3988837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3E86F0-FBC0-3C27-900F-4ED84A0FE222}"/>
              </a:ext>
            </a:extLst>
          </p:cNvPr>
          <p:cNvSpPr/>
          <p:nvPr/>
        </p:nvSpPr>
        <p:spPr>
          <a:xfrm>
            <a:off x="2466392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CA0235-7D12-4E23-6259-7C1E0EAE201D}"/>
              </a:ext>
            </a:extLst>
          </p:cNvPr>
          <p:cNvSpPr/>
          <p:nvPr/>
        </p:nvSpPr>
        <p:spPr>
          <a:xfrm>
            <a:off x="3418115" y="364827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BD69F2-44E3-3951-81B8-CC8C24B34785}"/>
              </a:ext>
            </a:extLst>
          </p:cNvPr>
          <p:cNvSpPr/>
          <p:nvPr/>
        </p:nvSpPr>
        <p:spPr>
          <a:xfrm rot="19631939">
            <a:off x="4523689" y="3375316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0E61DD-425C-66FF-584C-817DF8E39F95}"/>
              </a:ext>
            </a:extLst>
          </p:cNvPr>
          <p:cNvSpPr/>
          <p:nvPr/>
        </p:nvSpPr>
        <p:spPr>
          <a:xfrm rot="2479995">
            <a:off x="4504358" y="4159120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1E2B11-EFDF-C8C4-1EB4-60AD886688C2}"/>
              </a:ext>
            </a:extLst>
          </p:cNvPr>
          <p:cNvSpPr/>
          <p:nvPr/>
        </p:nvSpPr>
        <p:spPr>
          <a:xfrm rot="19631939">
            <a:off x="5498171" y="2776629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331CB4-A34B-E2DA-21BC-BC56801CFA38}"/>
              </a:ext>
            </a:extLst>
          </p:cNvPr>
          <p:cNvSpPr/>
          <p:nvPr/>
        </p:nvSpPr>
        <p:spPr>
          <a:xfrm rot="168339">
            <a:off x="6611942" y="245873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6F254D-C618-4B56-7AD3-813E48445C6B}"/>
              </a:ext>
            </a:extLst>
          </p:cNvPr>
          <p:cNvSpPr/>
          <p:nvPr/>
        </p:nvSpPr>
        <p:spPr>
          <a:xfrm rot="2021625">
            <a:off x="5395524" y="2021564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8D9E96-96E6-8FDD-02F1-83E0188EF244}"/>
              </a:ext>
            </a:extLst>
          </p:cNvPr>
          <p:cNvSpPr/>
          <p:nvPr/>
        </p:nvSpPr>
        <p:spPr>
          <a:xfrm rot="19631939">
            <a:off x="9089562" y="2118821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A1E4FE-77B1-F902-C69A-1C58BCC20E65}"/>
              </a:ext>
            </a:extLst>
          </p:cNvPr>
          <p:cNvSpPr/>
          <p:nvPr/>
        </p:nvSpPr>
        <p:spPr>
          <a:xfrm rot="2351946">
            <a:off x="9000343" y="290374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70A50-7AA8-B9DD-E7B0-4AD144214620}"/>
              </a:ext>
            </a:extLst>
          </p:cNvPr>
          <p:cNvSpPr/>
          <p:nvPr/>
        </p:nvSpPr>
        <p:spPr>
          <a:xfrm>
            <a:off x="7800611" y="2492783"/>
            <a:ext cx="1399592" cy="340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532B7-3A80-0D0C-940C-EA1CA51E28BE}"/>
              </a:ext>
            </a:extLst>
          </p:cNvPr>
          <p:cNvSpPr txBox="1"/>
          <p:nvPr/>
        </p:nvSpPr>
        <p:spPr>
          <a:xfrm>
            <a:off x="2322547" y="3620235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999C9-0E66-607C-1BA0-6C8B18258909}"/>
              </a:ext>
            </a:extLst>
          </p:cNvPr>
          <p:cNvSpPr txBox="1"/>
          <p:nvPr/>
        </p:nvSpPr>
        <p:spPr>
          <a:xfrm>
            <a:off x="4439113" y="360356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1ED4F8-983F-A3B7-005E-6118DBDF24C7}"/>
              </a:ext>
            </a:extLst>
          </p:cNvPr>
          <p:cNvSpPr txBox="1"/>
          <p:nvPr/>
        </p:nvSpPr>
        <p:spPr>
          <a:xfrm>
            <a:off x="6394802" y="2377436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4B166-6ABB-E0E0-48D5-27704C8084AF}"/>
              </a:ext>
            </a:extLst>
          </p:cNvPr>
          <p:cNvSpPr txBox="1"/>
          <p:nvPr/>
        </p:nvSpPr>
        <p:spPr>
          <a:xfrm>
            <a:off x="9035340" y="244023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E3379F-D43A-2127-9269-05FEB20811D1}"/>
              </a:ext>
            </a:extLst>
          </p:cNvPr>
          <p:cNvSpPr/>
          <p:nvPr/>
        </p:nvSpPr>
        <p:spPr>
          <a:xfrm>
            <a:off x="1231146" y="4194153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2A53BD-B0A0-9518-84C5-90D83DADEB22}"/>
              </a:ext>
            </a:extLst>
          </p:cNvPr>
          <p:cNvSpPr/>
          <p:nvPr/>
        </p:nvSpPr>
        <p:spPr>
          <a:xfrm>
            <a:off x="1018307" y="289704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EB23C-CF7E-D6FB-9FEE-1284E3609AD6}"/>
              </a:ext>
            </a:extLst>
          </p:cNvPr>
          <p:cNvSpPr/>
          <p:nvPr/>
        </p:nvSpPr>
        <p:spPr>
          <a:xfrm>
            <a:off x="5436780" y="4530519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2E0B19-EA33-3A3D-B3F2-AE90D9BFD140}"/>
              </a:ext>
            </a:extLst>
          </p:cNvPr>
          <p:cNvSpPr/>
          <p:nvPr/>
        </p:nvSpPr>
        <p:spPr>
          <a:xfrm>
            <a:off x="5138200" y="1453714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F18663-04C0-0BEA-E8F3-21679ACC4310}"/>
              </a:ext>
            </a:extLst>
          </p:cNvPr>
          <p:cNvSpPr/>
          <p:nvPr/>
        </p:nvSpPr>
        <p:spPr>
          <a:xfrm>
            <a:off x="10010079" y="3245660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D7813F-28B2-1813-D6D7-B6E8FD445EC1}"/>
              </a:ext>
            </a:extLst>
          </p:cNvPr>
          <p:cNvSpPr/>
          <p:nvPr/>
        </p:nvSpPr>
        <p:spPr>
          <a:xfrm>
            <a:off x="10229930" y="1532326"/>
            <a:ext cx="597159" cy="5971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0B1070-D40D-F69A-C659-20A7FCCFCB77}"/>
              </a:ext>
            </a:extLst>
          </p:cNvPr>
          <p:cNvSpPr/>
          <p:nvPr/>
        </p:nvSpPr>
        <p:spPr>
          <a:xfrm rot="16200000">
            <a:off x="1856601" y="2809698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A6A1BE-A9BA-A63C-4A1A-2099B79DBCDC}"/>
              </a:ext>
            </a:extLst>
          </p:cNvPr>
          <p:cNvSpPr/>
          <p:nvPr/>
        </p:nvSpPr>
        <p:spPr>
          <a:xfrm rot="16200000">
            <a:off x="1897671" y="4505375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A982234-CC9F-A3C9-C0BF-183F7AD40788}"/>
              </a:ext>
            </a:extLst>
          </p:cNvPr>
          <p:cNvSpPr/>
          <p:nvPr/>
        </p:nvSpPr>
        <p:spPr>
          <a:xfrm rot="16200000">
            <a:off x="3951835" y="2809699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AE22B6-9138-1C68-B4C3-685611CDD123}"/>
              </a:ext>
            </a:extLst>
          </p:cNvPr>
          <p:cNvSpPr/>
          <p:nvPr/>
        </p:nvSpPr>
        <p:spPr>
          <a:xfrm rot="16200000">
            <a:off x="3992905" y="4505376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A2ED4A-CCC8-C98B-A99B-DC5F3D3D3B95}"/>
              </a:ext>
            </a:extLst>
          </p:cNvPr>
          <p:cNvSpPr/>
          <p:nvPr/>
        </p:nvSpPr>
        <p:spPr>
          <a:xfrm rot="16200000">
            <a:off x="5927131" y="1590714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2415E8-38AB-A972-1795-F621B0D045D3}"/>
              </a:ext>
            </a:extLst>
          </p:cNvPr>
          <p:cNvSpPr/>
          <p:nvPr/>
        </p:nvSpPr>
        <p:spPr>
          <a:xfrm rot="16200000">
            <a:off x="5968201" y="3286391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7168B0-CB4F-5CB2-BD97-1E79B188709F}"/>
              </a:ext>
            </a:extLst>
          </p:cNvPr>
          <p:cNvSpPr/>
          <p:nvPr/>
        </p:nvSpPr>
        <p:spPr>
          <a:xfrm rot="16200000">
            <a:off x="8465677" y="1629702"/>
            <a:ext cx="1399592" cy="3405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398384-584E-476E-3239-2AA07DF71D14}"/>
              </a:ext>
            </a:extLst>
          </p:cNvPr>
          <p:cNvSpPr/>
          <p:nvPr/>
        </p:nvSpPr>
        <p:spPr>
          <a:xfrm rot="16200000">
            <a:off x="8506747" y="3325379"/>
            <a:ext cx="1399592" cy="34056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3" name="Line Callout 1 32">
            <a:extLst>
              <a:ext uri="{FF2B5EF4-FFF2-40B4-BE49-F238E27FC236}">
                <a16:creationId xmlns:a16="http://schemas.microsoft.com/office/drawing/2014/main" id="{4D1A2282-A3FD-E9EE-2271-17B6BC5D51AD}"/>
              </a:ext>
            </a:extLst>
          </p:cNvPr>
          <p:cNvSpPr/>
          <p:nvPr/>
        </p:nvSpPr>
        <p:spPr>
          <a:xfrm>
            <a:off x="8537266" y="5376477"/>
            <a:ext cx="2504183" cy="1148491"/>
          </a:xfrm>
          <a:prstGeom prst="borderCallout1">
            <a:avLst>
              <a:gd name="adj1" fmla="val -17827"/>
              <a:gd name="adj2" fmla="val -510"/>
              <a:gd name="adj3" fmla="val -147389"/>
              <a:gd name="adj4" fmla="val -635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pi-orbitaler, holder 1 elektron hver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54C45583-C1E4-B17E-30DD-8C4478EA078C}"/>
              </a:ext>
            </a:extLst>
          </p:cNvPr>
          <p:cNvSpPr/>
          <p:nvPr/>
        </p:nvSpPr>
        <p:spPr>
          <a:xfrm rot="16200000">
            <a:off x="3439947" y="4621714"/>
            <a:ext cx="449731" cy="25691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2D4F33-F888-EF90-CA52-568815D99077}"/>
              </a:ext>
            </a:extLst>
          </p:cNvPr>
          <p:cNvGrpSpPr/>
          <p:nvPr/>
        </p:nvGrpSpPr>
        <p:grpSpPr>
          <a:xfrm>
            <a:off x="2817147" y="4987513"/>
            <a:ext cx="1504800" cy="578520"/>
            <a:chOff x="2817147" y="4987513"/>
            <a:chExt cx="1504800" cy="578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AAF2C5D-089C-7041-8623-288EAC698FED}"/>
                    </a:ext>
                  </a:extLst>
                </p14:cNvPr>
                <p14:cNvContentPartPr/>
                <p14:nvPr/>
              </p14:nvContentPartPr>
              <p14:xfrm>
                <a:off x="2817147" y="5386033"/>
                <a:ext cx="1504800" cy="180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AAF2C5D-089C-7041-8623-288EAC698F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4147" y="5008393"/>
                  <a:ext cx="16304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8849E6-DC69-DEEE-16C2-0A662966B6B0}"/>
                    </a:ext>
                  </a:extLst>
                </p14:cNvPr>
                <p14:cNvContentPartPr/>
                <p14:nvPr/>
              </p14:nvContentPartPr>
              <p14:xfrm>
                <a:off x="2999667" y="5188033"/>
                <a:ext cx="1191240" cy="74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8849E6-DC69-DEEE-16C2-0A662966B6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667" y="4810033"/>
                  <a:ext cx="131688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916EB5-C92D-3614-23CF-D06EA0498C8B}"/>
                    </a:ext>
                  </a:extLst>
                </p14:cNvPr>
                <p14:cNvContentPartPr/>
                <p14:nvPr/>
              </p14:nvContentPartPr>
              <p14:xfrm>
                <a:off x="3058347" y="4987513"/>
                <a:ext cx="1166400" cy="47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916EB5-C92D-3614-23CF-D06EA0498C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5707" y="4609873"/>
                  <a:ext cx="1292040" cy="80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8FD47A-9558-90D5-666A-58D63B416777}"/>
              </a:ext>
            </a:extLst>
          </p:cNvPr>
          <p:cNvGrpSpPr/>
          <p:nvPr/>
        </p:nvGrpSpPr>
        <p:grpSpPr>
          <a:xfrm>
            <a:off x="2888427" y="2429713"/>
            <a:ext cx="1558800" cy="659160"/>
            <a:chOff x="2888427" y="2429713"/>
            <a:chExt cx="1558800" cy="659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656C5D-2B53-C62F-349C-5384049B1AB3}"/>
                    </a:ext>
                  </a:extLst>
                </p14:cNvPr>
                <p14:cNvContentPartPr/>
                <p14:nvPr/>
              </p14:nvContentPartPr>
              <p14:xfrm>
                <a:off x="2888427" y="2429713"/>
                <a:ext cx="1558800" cy="203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656C5D-2B53-C62F-349C-5384049B1A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5787" y="2052073"/>
                  <a:ext cx="168444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4B46708-8276-C099-430D-8080BA15B5FE}"/>
                    </a:ext>
                  </a:extLst>
                </p14:cNvPr>
                <p14:cNvContentPartPr/>
                <p14:nvPr/>
              </p14:nvContentPartPr>
              <p14:xfrm>
                <a:off x="3000387" y="2731033"/>
                <a:ext cx="1381680" cy="90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4B46708-8276-C099-430D-8080BA15B5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37747" y="2353033"/>
                  <a:ext cx="150732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C6FE83-3247-464F-A39E-2E97D6C2C995}"/>
                    </a:ext>
                  </a:extLst>
                </p14:cNvPr>
                <p14:cNvContentPartPr/>
                <p14:nvPr/>
              </p14:nvContentPartPr>
              <p14:xfrm>
                <a:off x="3053667" y="2997793"/>
                <a:ext cx="1204560" cy="91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C6FE83-3247-464F-A39E-2E97D6C2C9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90667" y="2620153"/>
                  <a:ext cx="1330200" cy="84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609A56E-011B-9A94-31C8-B8BA6F6309C7}"/>
              </a:ext>
            </a:extLst>
          </p:cNvPr>
          <p:cNvSpPr txBox="1"/>
          <p:nvPr/>
        </p:nvSpPr>
        <p:spPr>
          <a:xfrm>
            <a:off x="2013857" y="6234229"/>
            <a:ext cx="4208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pi-binding i overlapp mellom </a:t>
            </a:r>
            <a:r>
              <a:rPr lang="nb-NO" sz="1600" dirty="0" err="1"/>
              <a:t>lobene</a:t>
            </a:r>
            <a:r>
              <a:rPr lang="nb-NO" sz="1600" dirty="0"/>
              <a:t> på de </a:t>
            </a:r>
            <a:r>
              <a:rPr lang="nb-NO" sz="1600" dirty="0" err="1"/>
              <a:t>uhybridiserte</a:t>
            </a:r>
            <a:r>
              <a:rPr lang="nb-NO" sz="1600" dirty="0"/>
              <a:t> </a:t>
            </a:r>
            <a:r>
              <a:rPr lang="nb-NO" sz="1600" dirty="0" err="1"/>
              <a:t>pz</a:t>
            </a:r>
            <a:r>
              <a:rPr lang="nb-NO" sz="1600" dirty="0"/>
              <a:t>-orbitalene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E130D3B-6C2B-9036-B9D1-53333A1939BF}"/>
              </a:ext>
            </a:extLst>
          </p:cNvPr>
          <p:cNvGrpSpPr/>
          <p:nvPr/>
        </p:nvGrpSpPr>
        <p:grpSpPr>
          <a:xfrm>
            <a:off x="7081723" y="891640"/>
            <a:ext cx="1558800" cy="659160"/>
            <a:chOff x="2888427" y="2429713"/>
            <a:chExt cx="1558800" cy="659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EA12C9-2E6D-6A9D-BEE5-930E53EAC986}"/>
                    </a:ext>
                  </a:extLst>
                </p14:cNvPr>
                <p14:cNvContentPartPr/>
                <p14:nvPr/>
              </p14:nvContentPartPr>
              <p14:xfrm>
                <a:off x="2888427" y="2429713"/>
                <a:ext cx="1558800" cy="203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EA12C9-2E6D-6A9D-BEE5-930E53EAC9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25787" y="2052073"/>
                  <a:ext cx="168444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CAAAF3-ED57-0110-FFE6-297A5C66132D}"/>
                    </a:ext>
                  </a:extLst>
                </p14:cNvPr>
                <p14:cNvContentPartPr/>
                <p14:nvPr/>
              </p14:nvContentPartPr>
              <p14:xfrm>
                <a:off x="3000387" y="2731033"/>
                <a:ext cx="1381680" cy="90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CAAAF3-ED57-0110-FFE6-297A5C661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37747" y="2353033"/>
                  <a:ext cx="150732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F31997-47B2-1626-C469-811A11BEC52D}"/>
                    </a:ext>
                  </a:extLst>
                </p14:cNvPr>
                <p14:cNvContentPartPr/>
                <p14:nvPr/>
              </p14:nvContentPartPr>
              <p14:xfrm>
                <a:off x="3053667" y="2997793"/>
                <a:ext cx="1204560" cy="91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F31997-47B2-1626-C469-811A11BEC5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0667" y="2620153"/>
                  <a:ext cx="1330200" cy="84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45060C-296C-EDF8-AE80-25B5C1F4E364}"/>
              </a:ext>
            </a:extLst>
          </p:cNvPr>
          <p:cNvGrpSpPr/>
          <p:nvPr/>
        </p:nvGrpSpPr>
        <p:grpSpPr>
          <a:xfrm>
            <a:off x="7184870" y="3684378"/>
            <a:ext cx="1504800" cy="578520"/>
            <a:chOff x="2817147" y="4987513"/>
            <a:chExt cx="1504800" cy="578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BA7037-5EE3-5D8F-BCFF-D924B4038299}"/>
                    </a:ext>
                  </a:extLst>
                </p14:cNvPr>
                <p14:cNvContentPartPr/>
                <p14:nvPr/>
              </p14:nvContentPartPr>
              <p14:xfrm>
                <a:off x="2817147" y="5386033"/>
                <a:ext cx="1504800" cy="180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BA7037-5EE3-5D8F-BCFF-D924B40382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54147" y="5008393"/>
                  <a:ext cx="16304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BB8BD1-2EFE-1B87-B891-3BBBA545975C}"/>
                    </a:ext>
                  </a:extLst>
                </p14:cNvPr>
                <p14:cNvContentPartPr/>
                <p14:nvPr/>
              </p14:nvContentPartPr>
              <p14:xfrm>
                <a:off x="2999667" y="5188033"/>
                <a:ext cx="1191240" cy="7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BB8BD1-2EFE-1B87-B891-3BBBA54597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6667" y="4810033"/>
                  <a:ext cx="131688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AF6D49-47F3-E7CF-9DE5-007F232A6368}"/>
                    </a:ext>
                  </a:extLst>
                </p14:cNvPr>
                <p14:cNvContentPartPr/>
                <p14:nvPr/>
              </p14:nvContentPartPr>
              <p14:xfrm>
                <a:off x="3058347" y="4987513"/>
                <a:ext cx="1166400" cy="47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AF6D49-47F3-E7CF-9DE5-007F232A63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95707" y="4609873"/>
                  <a:ext cx="1292040" cy="80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0055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AE42F-A105-75CA-D2FE-0740F5050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FBF598E-6C6E-4E3E-F928-C91018D9C5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E96E853B-FAF0-D01C-7D63-74F8CDA8E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BDBAE0F-B1BC-1492-7FFE-983F6B297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Hückelmetoden</a:t>
            </a:r>
            <a:r>
              <a:rPr lang="nb-NO" dirty="0"/>
              <a:t>:</a:t>
            </a:r>
            <a:br>
              <a:rPr lang="nb-NO" dirty="0"/>
            </a:br>
            <a:r>
              <a:rPr lang="nb-NO" dirty="0"/>
              <a:t>Kombinering av hybridisering og MO-teori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0E8BE47-7764-CF1D-621E-14EE0C42C4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47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448D53-2DA0-A209-022C-C7815211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Hückelmetoden</a:t>
            </a:r>
            <a:endParaRPr lang="nb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FA8E56-6EB1-3A23-9EBE-5B9884978D3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546034"/>
          </a:xfrm>
        </p:spPr>
        <p:txBody>
          <a:bodyPr/>
          <a:lstStyle/>
          <a:p>
            <a:r>
              <a:rPr lang="nb-NO" dirty="0"/>
              <a:t>VB-teori gir en «kjapp» forklaring på molekylstruktur</a:t>
            </a:r>
          </a:p>
          <a:p>
            <a:pPr lvl="1"/>
            <a:r>
              <a:rPr lang="nb-NO" dirty="0"/>
              <a:t>Men noe med pi-bindingene i VB ... Hvorfor skulle elektronene velge å lokalisere seg mellom par av </a:t>
            </a:r>
            <a:r>
              <a:rPr lang="nb-NO" dirty="0" err="1"/>
              <a:t>p</a:t>
            </a:r>
            <a:r>
              <a:rPr lang="nb-NO" baseline="-25000" dirty="0" err="1"/>
              <a:t>z</a:t>
            </a:r>
            <a:r>
              <a:rPr lang="nb-NO" dirty="0"/>
              <a:t>-orbitaler?</a:t>
            </a:r>
          </a:p>
          <a:p>
            <a:pPr lvl="1"/>
            <a:r>
              <a:rPr lang="nb-NO" dirty="0"/>
              <a:t>Vanlig bindingslende C-C: 1,54 Å, men 1,46 Å observert i </a:t>
            </a:r>
            <a:r>
              <a:rPr lang="nb-NO" dirty="0" err="1"/>
              <a:t>butadiene</a:t>
            </a:r>
            <a:r>
              <a:rPr lang="nb-NO" dirty="0"/>
              <a:t> ...</a:t>
            </a:r>
          </a:p>
          <a:p>
            <a:r>
              <a:rPr lang="nb-NO" dirty="0"/>
              <a:t>VB kan ikke kan ikke forklare </a:t>
            </a:r>
            <a:r>
              <a:rPr lang="nb-NO" dirty="0" err="1"/>
              <a:t>delokalisering</a:t>
            </a:r>
            <a:r>
              <a:rPr lang="nb-NO" dirty="0"/>
              <a:t> av elektroner</a:t>
            </a:r>
          </a:p>
          <a:p>
            <a:r>
              <a:rPr lang="nb-NO" dirty="0" err="1"/>
              <a:t>Hückelmetoden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Kvalitativ MO-metode for aromatiske og konjugerte molekyl</a:t>
            </a:r>
          </a:p>
          <a:p>
            <a:pPr lvl="1"/>
            <a:r>
              <a:rPr lang="nb-NO" dirty="0"/>
              <a:t>Bruke hybridisering for å beskrive «skjelettet»</a:t>
            </a:r>
          </a:p>
          <a:p>
            <a:pPr lvl="1"/>
            <a:r>
              <a:rPr lang="nb-NO" dirty="0"/>
              <a:t>ikke-hybridiserte elektroner beskrives med enkel MO-teori</a:t>
            </a:r>
          </a:p>
          <a:p>
            <a:pPr lvl="2"/>
            <a:r>
              <a:rPr lang="nb-NO" dirty="0"/>
              <a:t>«pi nettverk»</a:t>
            </a:r>
          </a:p>
          <a:p>
            <a:pPr lvl="1"/>
            <a:r>
              <a:rPr lang="nb-NO" dirty="0"/>
              <a:t>Forklarer stabilisering av aromatiske forbindelser, bindingslengder, reaktivitet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74C64-56F2-D1E2-F467-E995E8BC68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4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E9F9-C3E5-4B45-15B1-94AC89C9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1,3-Butadien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3D86-AE0D-FA5B-86D2-EA546F84EB5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Pi-nettverket: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MO basert på pi-orbitalene: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4857A7-3B1C-DF7B-A488-6BA0BB7D994F}"/>
              </a:ext>
            </a:extLst>
          </p:cNvPr>
          <p:cNvGrpSpPr/>
          <p:nvPr/>
        </p:nvGrpSpPr>
        <p:grpSpPr>
          <a:xfrm>
            <a:off x="3259493" y="916012"/>
            <a:ext cx="2990333" cy="1437157"/>
            <a:chOff x="6096000" y="3505987"/>
            <a:chExt cx="2990333" cy="1437157"/>
          </a:xfrm>
        </p:grpSpPr>
        <p:pic>
          <p:nvPicPr>
            <p:cNvPr id="5" name="Picture 4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39006B09-38FC-F74B-ACF7-B8665A46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536619"/>
              <a:ext cx="427775" cy="955668"/>
            </a:xfrm>
            <a:prstGeom prst="rect">
              <a:avLst/>
            </a:prstGeom>
          </p:spPr>
        </p:pic>
        <p:pic>
          <p:nvPicPr>
            <p:cNvPr id="6" name="Picture 5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94D16830-4A62-4C4C-C829-4E194AC1C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186" y="3987476"/>
              <a:ext cx="427775" cy="955668"/>
            </a:xfrm>
            <a:prstGeom prst="rect">
              <a:avLst/>
            </a:prstGeom>
          </p:spPr>
        </p:pic>
        <p:pic>
          <p:nvPicPr>
            <p:cNvPr id="7" name="Picture 6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131B81FA-D5F9-EB5D-5D3F-735C9D39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293" y="3505987"/>
              <a:ext cx="427775" cy="955668"/>
            </a:xfrm>
            <a:prstGeom prst="rect">
              <a:avLst/>
            </a:prstGeom>
          </p:spPr>
        </p:pic>
        <p:pic>
          <p:nvPicPr>
            <p:cNvPr id="8" name="Picture 7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005239D1-BFB3-E358-556A-F2AECA27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558" y="3845492"/>
              <a:ext cx="427775" cy="95566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394689-36DE-3CA0-D74E-A27AD459D262}"/>
                </a:ext>
              </a:extLst>
            </p:cNvPr>
            <p:cNvCxnSpPr/>
            <p:nvPr/>
          </p:nvCxnSpPr>
          <p:spPr>
            <a:xfrm>
              <a:off x="6542053" y="4014453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7625F5-6C67-89BC-6CB6-748EE7FC1ECC}"/>
                </a:ext>
              </a:extLst>
            </p:cNvPr>
            <p:cNvCxnSpPr/>
            <p:nvPr/>
          </p:nvCxnSpPr>
          <p:spPr>
            <a:xfrm>
              <a:off x="6542053" y="4185439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A3FACA-1EC6-4350-7B6E-BD066DCA3BD7}"/>
                </a:ext>
              </a:extLst>
            </p:cNvPr>
            <p:cNvCxnSpPr/>
            <p:nvPr/>
          </p:nvCxnSpPr>
          <p:spPr>
            <a:xfrm>
              <a:off x="8221109" y="4015991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9F8D89-04E9-6F8A-1F4E-7AF0CAB6E49A}"/>
                </a:ext>
              </a:extLst>
            </p:cNvPr>
            <p:cNvCxnSpPr/>
            <p:nvPr/>
          </p:nvCxnSpPr>
          <p:spPr>
            <a:xfrm>
              <a:off x="8201697" y="4166778"/>
              <a:ext cx="446054" cy="30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39703E-184A-EE31-58F4-EEB49AE4F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316" y="4054615"/>
              <a:ext cx="540450" cy="4142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D9F7985-BE79-366F-0F5E-40E46D4A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06" y="3768063"/>
            <a:ext cx="5676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9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E0A2-074C-4A70-36A4-915A757E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Hückel</a:t>
            </a:r>
            <a:r>
              <a:rPr lang="nb-NO" dirty="0"/>
              <a:t>-modellens likninger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9847-FFC1-9130-A8E2-80AD6CFDFE6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</a:t>
            </a:r>
            <a:r>
              <a:rPr lang="nb-NO" u="sng" dirty="0"/>
              <a:t>semiempirisk metode</a:t>
            </a:r>
          </a:p>
          <a:p>
            <a:pPr lvl="1"/>
            <a:r>
              <a:rPr lang="nb-NO" dirty="0"/>
              <a:t>Sterkt forenklet </a:t>
            </a:r>
            <a:r>
              <a:rPr lang="nb-NO" dirty="0" err="1"/>
              <a:t>Hartree-Fock</a:t>
            </a:r>
            <a:r>
              <a:rPr lang="nb-NO" dirty="0"/>
              <a:t> med justerbare </a:t>
            </a:r>
            <a:r>
              <a:rPr lang="nb-NO" dirty="0" err="1"/>
              <a:t>parametre</a:t>
            </a:r>
            <a:endParaRPr lang="nb-NO" dirty="0"/>
          </a:p>
          <a:p>
            <a:r>
              <a:rPr lang="nb-NO" dirty="0"/>
              <a:t>Vi antar at elektronene ikke vekselvirker, fører til generalisert egenverdiproblem</a:t>
            </a:r>
          </a:p>
          <a:p>
            <a:endParaRPr lang="nb-NO" dirty="0"/>
          </a:p>
          <a:p>
            <a:r>
              <a:rPr lang="nb-NO" dirty="0"/>
              <a:t>Vi antar «Zero </a:t>
            </a:r>
            <a:r>
              <a:rPr lang="nb-NO" dirty="0" err="1"/>
              <a:t>Differential</a:t>
            </a:r>
            <a:r>
              <a:rPr lang="nb-NO" dirty="0"/>
              <a:t> </a:t>
            </a:r>
            <a:r>
              <a:rPr lang="nb-NO" dirty="0" err="1"/>
              <a:t>Overlap</a:t>
            </a:r>
            <a:r>
              <a:rPr lang="nb-NO" dirty="0"/>
              <a:t>»-tilnærmingen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antar at alle C-atomene er ekvivalente: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4D4BC-E365-F9DB-23C1-F593AFA2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3822023"/>
            <a:ext cx="20193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51F15-9888-D920-B806-FF86860AC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42" y="3761219"/>
            <a:ext cx="10668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9B822-EA42-B007-FD52-C54DBA607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011" y="5146221"/>
            <a:ext cx="25527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8DF67-A1A7-41EA-26D3-C705BB59F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030" y="5146221"/>
            <a:ext cx="48387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FB86A-5A92-930C-1872-92881F5BD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650" y="5867092"/>
            <a:ext cx="21082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50939-8E9F-678D-44CD-3EB9B8649D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00" y="2558380"/>
            <a:ext cx="1460500" cy="3429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BC769A89-B681-D0F5-6D79-287A2D3E86C9}"/>
              </a:ext>
            </a:extLst>
          </p:cNvPr>
          <p:cNvSpPr/>
          <p:nvPr/>
        </p:nvSpPr>
        <p:spPr>
          <a:xfrm>
            <a:off x="686565" y="6048121"/>
            <a:ext cx="2807666" cy="647935"/>
          </a:xfrm>
          <a:prstGeom prst="borderCallout1">
            <a:avLst>
              <a:gd name="adj1" fmla="val -15462"/>
              <a:gd name="adj2" fmla="val 56803"/>
              <a:gd name="adj3" fmla="val -75667"/>
              <a:gd name="adj4" fmla="val 707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«Coulomb-integral» </a:t>
            </a:r>
          </a:p>
          <a:p>
            <a:pPr algn="ctr"/>
            <a:r>
              <a:rPr lang="nb-NO" sz="1600" dirty="0"/>
              <a:t>(i denne konteksten)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9A3A6B4B-EEFD-622C-1A39-1F953C356B22}"/>
              </a:ext>
            </a:extLst>
          </p:cNvPr>
          <p:cNvSpPr/>
          <p:nvPr/>
        </p:nvSpPr>
        <p:spPr>
          <a:xfrm>
            <a:off x="7237269" y="6086608"/>
            <a:ext cx="2807666" cy="647935"/>
          </a:xfrm>
          <a:prstGeom prst="borderCallout1">
            <a:avLst>
              <a:gd name="adj1" fmla="val -15462"/>
              <a:gd name="adj2" fmla="val 56803"/>
              <a:gd name="adj3" fmla="val -75667"/>
              <a:gd name="adj4" fmla="val 159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«Resonans-integral» </a:t>
            </a:r>
          </a:p>
          <a:p>
            <a:pPr algn="ctr"/>
            <a:r>
              <a:rPr lang="nb-NO" sz="1600" dirty="0"/>
              <a:t>(i denne konteksten)</a:t>
            </a:r>
          </a:p>
        </p:txBody>
      </p:sp>
    </p:spTree>
    <p:extLst>
      <p:ext uri="{BB962C8B-B14F-4D97-AF65-F5344CB8AC3E}">
        <p14:creationId xmlns:p14="http://schemas.microsoft.com/office/powerpoint/2010/main" val="2893483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5BB9-34EB-EB92-864C-27CAD7E9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Egenverdiproblemet for butadien:</a:t>
            </a:r>
          </a:p>
        </p:txBody>
      </p:sp>
      <p:pic>
        <p:nvPicPr>
          <p:cNvPr id="5" name="Content Placeholder 4" descr="A number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4C1DA7FA-856F-049B-1CAD-6E06C5DA6AB1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46" y="1089121"/>
            <a:ext cx="5067300" cy="1752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C77A7-BBAB-6ABF-9A4A-A6A4D90C9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59" y="3181350"/>
            <a:ext cx="4508500" cy="49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5D11F-A06E-19EE-5843-21FF081A7A4B}"/>
              </a:ext>
            </a:extLst>
          </p:cNvPr>
          <p:cNvSpPr txBox="1"/>
          <p:nvPr/>
        </p:nvSpPr>
        <p:spPr>
          <a:xfrm>
            <a:off x="817418" y="4016279"/>
            <a:ext cx="6761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Vi ser på en </a:t>
            </a:r>
            <a:r>
              <a:rPr lang="nb-NO" sz="2400" dirty="0" err="1"/>
              <a:t>notebook</a:t>
            </a:r>
            <a:r>
              <a:rPr lang="nb-NO" sz="2400" dirty="0"/>
              <a:t>, der vi også regner ut </a:t>
            </a:r>
            <a:r>
              <a:rPr lang="nb-NO" sz="2400" dirty="0" err="1"/>
              <a:t>delokaliserte</a:t>
            </a:r>
            <a:r>
              <a:rPr lang="nb-NO" sz="2400" dirty="0"/>
              <a:t> bølgefunksjoner og bindingsorden</a:t>
            </a:r>
          </a:p>
          <a:p>
            <a:endParaRPr lang="nb-NO" sz="2400" dirty="0"/>
          </a:p>
          <a:p>
            <a:endParaRPr lang="nb-NO" sz="2400" dirty="0"/>
          </a:p>
        </p:txBody>
      </p:sp>
      <p:pic>
        <p:nvPicPr>
          <p:cNvPr id="11" name="Picture 10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5DE34EE2-FCBE-7306-CBD8-B5EEB2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43" y="5585939"/>
            <a:ext cx="427775" cy="955668"/>
          </a:xfrm>
          <a:prstGeom prst="rect">
            <a:avLst/>
          </a:prstGeom>
        </p:spPr>
      </p:pic>
      <p:pic>
        <p:nvPicPr>
          <p:cNvPr id="22" name="Picture 21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4814F525-367A-405B-ADBA-09B7BBA79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88" y="5585939"/>
            <a:ext cx="427775" cy="955668"/>
          </a:xfrm>
          <a:prstGeom prst="rect">
            <a:avLst/>
          </a:prstGeom>
        </p:spPr>
      </p:pic>
      <p:pic>
        <p:nvPicPr>
          <p:cNvPr id="23" name="Picture 22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BC503185-2D53-3D28-F925-BA4B97CE0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984" y="5585939"/>
            <a:ext cx="427775" cy="955668"/>
          </a:xfrm>
          <a:prstGeom prst="rect">
            <a:avLst/>
          </a:prstGeom>
        </p:spPr>
      </p:pic>
      <p:pic>
        <p:nvPicPr>
          <p:cNvPr id="24" name="Picture 23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0F3775AC-F7BE-0BA6-6ED3-56A4508A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426" y="5585939"/>
            <a:ext cx="427775" cy="95566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F36310-BC75-BB59-5135-CF0EEA615FA4}"/>
              </a:ext>
            </a:extLst>
          </p:cNvPr>
          <p:cNvCxnSpPr/>
          <p:nvPr/>
        </p:nvCxnSpPr>
        <p:spPr>
          <a:xfrm>
            <a:off x="9384779" y="5777346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8E0A8C-C5A8-9024-F40B-3581B25C985B}"/>
              </a:ext>
            </a:extLst>
          </p:cNvPr>
          <p:cNvCxnSpPr/>
          <p:nvPr/>
        </p:nvCxnSpPr>
        <p:spPr>
          <a:xfrm>
            <a:off x="9384779" y="5874328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96C4E-FE70-5D2A-774E-DF3BEB37CAB8}"/>
              </a:ext>
            </a:extLst>
          </p:cNvPr>
          <p:cNvCxnSpPr/>
          <p:nvPr/>
        </p:nvCxnSpPr>
        <p:spPr>
          <a:xfrm>
            <a:off x="9289530" y="6317673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185859-59CD-6C6F-A24A-06E8BB881EBD}"/>
              </a:ext>
            </a:extLst>
          </p:cNvPr>
          <p:cNvCxnSpPr/>
          <p:nvPr/>
        </p:nvCxnSpPr>
        <p:spPr>
          <a:xfrm>
            <a:off x="9384779" y="6428510"/>
            <a:ext cx="214814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159A8C62-90BA-67D4-5F08-07EE8065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87" y="4297463"/>
            <a:ext cx="427775" cy="955668"/>
          </a:xfrm>
          <a:prstGeom prst="rect">
            <a:avLst/>
          </a:prstGeom>
        </p:spPr>
      </p:pic>
      <p:pic>
        <p:nvPicPr>
          <p:cNvPr id="31" name="Picture 30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DF246173-788C-4E37-A749-3EE075AEF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32" y="4297463"/>
            <a:ext cx="427775" cy="955668"/>
          </a:xfrm>
          <a:prstGeom prst="rect">
            <a:avLst/>
          </a:prstGeom>
        </p:spPr>
      </p:pic>
      <p:pic>
        <p:nvPicPr>
          <p:cNvPr id="32" name="Picture 31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64F25E9F-F312-F22E-BC0B-F74007EDD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16643" y="4391741"/>
            <a:ext cx="427775" cy="95144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89AFCB-2A09-C816-8D4C-9CFA492D1623}"/>
              </a:ext>
            </a:extLst>
          </p:cNvPr>
          <p:cNvCxnSpPr>
            <a:cxnSpLocks/>
          </p:cNvCxnSpPr>
          <p:nvPr/>
        </p:nvCxnSpPr>
        <p:spPr>
          <a:xfrm>
            <a:off x="9370923" y="4488870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E42E5B-2564-E303-F97F-0A355AE1E2D8}"/>
              </a:ext>
            </a:extLst>
          </p:cNvPr>
          <p:cNvCxnSpPr>
            <a:cxnSpLocks/>
          </p:cNvCxnSpPr>
          <p:nvPr/>
        </p:nvCxnSpPr>
        <p:spPr>
          <a:xfrm>
            <a:off x="9275674" y="459970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67622B-9A66-B96D-CAEA-BD9A8672518A}"/>
              </a:ext>
            </a:extLst>
          </p:cNvPr>
          <p:cNvCxnSpPr>
            <a:cxnSpLocks/>
          </p:cNvCxnSpPr>
          <p:nvPr/>
        </p:nvCxnSpPr>
        <p:spPr>
          <a:xfrm>
            <a:off x="9275674" y="502919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AC3EEF-D55C-4F7D-3107-2DEE6A692A78}"/>
              </a:ext>
            </a:extLst>
          </p:cNvPr>
          <p:cNvCxnSpPr>
            <a:cxnSpLocks/>
          </p:cNvCxnSpPr>
          <p:nvPr/>
        </p:nvCxnSpPr>
        <p:spPr>
          <a:xfrm>
            <a:off x="9370923" y="5140034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and white image of a letter c&#10;&#10;Description automatically generated">
            <a:extLst>
              <a:ext uri="{FF2B5EF4-FFF2-40B4-BE49-F238E27FC236}">
                <a16:creationId xmlns:a16="http://schemas.microsoft.com/office/drawing/2014/main" id="{F7226092-0EF9-5177-5E9B-29BA94550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105146" y="4391741"/>
            <a:ext cx="427775" cy="951446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A99AB27-930C-639B-56FD-E4EBDB2D7A03}"/>
              </a:ext>
            </a:extLst>
          </p:cNvPr>
          <p:cNvCxnSpPr>
            <a:cxnSpLocks/>
          </p:cNvCxnSpPr>
          <p:nvPr/>
        </p:nvCxnSpPr>
        <p:spPr>
          <a:xfrm>
            <a:off x="10730530" y="4488870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0710C5-9417-CF5F-C2D7-CC62E42C8CB9}"/>
              </a:ext>
            </a:extLst>
          </p:cNvPr>
          <p:cNvCxnSpPr>
            <a:cxnSpLocks/>
          </p:cNvCxnSpPr>
          <p:nvPr/>
        </p:nvCxnSpPr>
        <p:spPr>
          <a:xfrm>
            <a:off x="10635281" y="459970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E31263-C169-63C3-AE12-1424B778A46A}"/>
              </a:ext>
            </a:extLst>
          </p:cNvPr>
          <p:cNvCxnSpPr>
            <a:cxnSpLocks/>
          </p:cNvCxnSpPr>
          <p:nvPr/>
        </p:nvCxnSpPr>
        <p:spPr>
          <a:xfrm>
            <a:off x="10635281" y="5029197"/>
            <a:ext cx="7318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72D986-A66B-B25F-6720-5BD54AFC95E4}"/>
              </a:ext>
            </a:extLst>
          </p:cNvPr>
          <p:cNvCxnSpPr>
            <a:cxnSpLocks/>
          </p:cNvCxnSpPr>
          <p:nvPr/>
        </p:nvCxnSpPr>
        <p:spPr>
          <a:xfrm>
            <a:off x="10730530" y="5140034"/>
            <a:ext cx="636552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FFAC5C-52D7-1A05-1035-3D3BD57708DB}"/>
              </a:ext>
            </a:extLst>
          </p:cNvPr>
          <p:cNvSpPr txBox="1"/>
          <p:nvPr/>
        </p:nvSpPr>
        <p:spPr>
          <a:xfrm>
            <a:off x="9061787" y="3807787"/>
            <a:ext cx="2673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Okkuperte </a:t>
            </a:r>
            <a:r>
              <a:rPr lang="nb-NO" sz="1600" dirty="0" err="1"/>
              <a:t>MOer</a:t>
            </a:r>
            <a:r>
              <a:rPr lang="nb-NO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64754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DC63-F0DE-3779-9ACF-1AD419D4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Orbitalene fra </a:t>
            </a:r>
            <a:r>
              <a:rPr lang="nb-NO" dirty="0" err="1"/>
              <a:t>Hückel</a:t>
            </a:r>
            <a:r>
              <a:rPr lang="nb-NO" dirty="0"/>
              <a:t> vs. </a:t>
            </a:r>
            <a:r>
              <a:rPr lang="nb-NO" dirty="0" err="1"/>
              <a:t>Hartree-Fock</a:t>
            </a:r>
            <a:endParaRPr lang="nb-NO" dirty="0"/>
          </a:p>
        </p:txBody>
      </p:sp>
      <p:pic>
        <p:nvPicPr>
          <p:cNvPr id="5" name="Content Placeholder 4" descr="A diagram of molecules and equations&#10;&#10;Description automatically generated with medium confidence">
            <a:extLst>
              <a:ext uri="{FF2B5EF4-FFF2-40B4-BE49-F238E27FC236}">
                <a16:creationId xmlns:a16="http://schemas.microsoft.com/office/drawing/2014/main" id="{99A9BFFF-4A80-991A-9188-F9CCB85328E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88" y="1082675"/>
            <a:ext cx="4975225" cy="4975225"/>
          </a:xfrm>
        </p:spPr>
      </p:pic>
    </p:spTree>
    <p:extLst>
      <p:ext uri="{BB962C8B-B14F-4D97-AF65-F5344CB8AC3E}">
        <p14:creationId xmlns:p14="http://schemas.microsoft.com/office/powerpoint/2010/main" val="2184669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8ECD-F131-5389-E241-EEB8217E5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FEB471E-5DF1-8447-5D9F-5DE3EA86E6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5CF27FE1-339D-DC0B-DBD3-CC4FAB415C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FCF6343-05DD-D209-3D5E-5700A53F9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Tilbake til elektronspektroskopi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89CDA7-3A37-6BBB-E52A-DB93C4FF39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6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664D-0C8D-EFF2-B265-4AB01D26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Beer’s</a:t>
            </a:r>
            <a:r>
              <a:rPr lang="nb-NO" dirty="0"/>
              <a:t> lov og </a:t>
            </a:r>
            <a:r>
              <a:rPr lang="nb-NO" dirty="0" err="1"/>
              <a:t>utslukningskoeffisient</a:t>
            </a:r>
            <a:r>
              <a:rPr lang="nb-NO" dirty="0"/>
              <a:t> 𝜀</a:t>
            </a:r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3D9C90-406D-2C14-5A9F-7B8068B07F4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7" y="941386"/>
            <a:ext cx="6781970" cy="4975225"/>
          </a:xfrm>
        </p:spPr>
      </p:pic>
      <p:pic>
        <p:nvPicPr>
          <p:cNvPr id="7" name="Picture 6" descr="A math equation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AE34AF8-8E9E-7ACA-9FBE-3F1EB6767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06" y="3428999"/>
            <a:ext cx="2349500" cy="10033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6974604-FCB7-57E2-2D25-4567013BCFAB}"/>
              </a:ext>
            </a:extLst>
          </p:cNvPr>
          <p:cNvSpPr/>
          <p:nvPr/>
        </p:nvSpPr>
        <p:spPr>
          <a:xfrm>
            <a:off x="6479474" y="4015514"/>
            <a:ext cx="369277" cy="15122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9E0E9-69EF-11B8-5DE0-01450BBB5EE1}"/>
              </a:ext>
            </a:extLst>
          </p:cNvPr>
          <p:cNvSpPr txBox="1"/>
          <p:nvPr/>
        </p:nvSpPr>
        <p:spPr>
          <a:xfrm>
            <a:off x="7052395" y="4356153"/>
            <a:ext cx="195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Veldig sterkt signal, spinn-tillatte overganger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45EE6-8ED9-A22C-1EDC-5F4FABB84F1C}"/>
              </a:ext>
            </a:extLst>
          </p:cNvPr>
          <p:cNvSpPr txBox="1"/>
          <p:nvPr/>
        </p:nvSpPr>
        <p:spPr>
          <a:xfrm>
            <a:off x="8634403" y="916012"/>
            <a:ext cx="3174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For større molekyler er seleksjonsregelen 𝛥S=0 ikke like »streng»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Tilnærmingene gjort i Franck-</a:t>
            </a:r>
            <a:r>
              <a:rPr lang="nb-NO" sz="1600" dirty="0" err="1"/>
              <a:t>Condon</a:t>
            </a:r>
            <a:r>
              <a:rPr lang="nb-NO" sz="1600" dirty="0"/>
              <a:t>-prinsippet ikke lenger like gode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Beers lov gir attenuasjonen i absorbsjonsspektroskopi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0165CCE-A9AA-9374-E794-22590CB9C0F9}"/>
              </a:ext>
            </a:extLst>
          </p:cNvPr>
          <p:cNvSpPr/>
          <p:nvPr/>
        </p:nvSpPr>
        <p:spPr>
          <a:xfrm>
            <a:off x="6173830" y="1925782"/>
            <a:ext cx="305644" cy="1884218"/>
          </a:xfrm>
          <a:prstGeom prst="rightBrace">
            <a:avLst>
              <a:gd name="adj1" fmla="val 19589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597F9-A671-0449-6067-D99C3F58BD85}"/>
              </a:ext>
            </a:extLst>
          </p:cNvPr>
          <p:cNvSpPr txBox="1"/>
          <p:nvPr/>
        </p:nvSpPr>
        <p:spPr>
          <a:xfrm>
            <a:off x="6679188" y="2320293"/>
            <a:ext cx="195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Spinn-forbudte overganger med svakt signal</a:t>
            </a:r>
          </a:p>
        </p:txBody>
      </p:sp>
    </p:spTree>
    <p:extLst>
      <p:ext uri="{BB962C8B-B14F-4D97-AF65-F5344CB8AC3E}">
        <p14:creationId xmlns:p14="http://schemas.microsoft.com/office/powerpoint/2010/main" val="263979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D64A-C00C-8741-E828-12212687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H</a:t>
            </a:r>
            <a:r>
              <a:rPr lang="nb-NO" baseline="-25000" dirty="0"/>
              <a:t>2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2034239A-2C6F-2993-F92F-2BE40DBA717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33" y="1337508"/>
            <a:ext cx="5970270" cy="4975225"/>
          </a:xfr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E4A432F-48E6-AA22-1581-151E0B091E59}"/>
              </a:ext>
            </a:extLst>
          </p:cNvPr>
          <p:cNvSpPr/>
          <p:nvPr/>
        </p:nvSpPr>
        <p:spPr>
          <a:xfrm>
            <a:off x="7806970" y="1054386"/>
            <a:ext cx="3057993" cy="92600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AOene</a:t>
            </a:r>
            <a:endParaRPr lang="nb-NO" sz="1600" dirty="0"/>
          </a:p>
          <a:p>
            <a:pPr algn="ctr"/>
            <a:r>
              <a:rPr lang="nb-NO" sz="1600" dirty="0"/>
              <a:t>Lokalisert på atomene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9F862A5D-60E1-22A2-1AED-059C5C8770C3}"/>
              </a:ext>
            </a:extLst>
          </p:cNvPr>
          <p:cNvSpPr/>
          <p:nvPr/>
        </p:nvSpPr>
        <p:spPr>
          <a:xfrm>
            <a:off x="7806970" y="3683559"/>
            <a:ext cx="3057993" cy="926007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MOene</a:t>
            </a:r>
            <a:endParaRPr lang="nb-NO" sz="1600" dirty="0"/>
          </a:p>
          <a:p>
            <a:pPr algn="ctr"/>
            <a:r>
              <a:rPr lang="nb-NO" sz="1600" u="sng" dirty="0" err="1"/>
              <a:t>Delokalisert</a:t>
            </a:r>
            <a:r>
              <a:rPr lang="nb-NO" sz="1600" dirty="0"/>
              <a:t> på atomene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E4A9E-5886-65D3-F0FE-024DD2CD661B}"/>
              </a:ext>
            </a:extLst>
          </p:cNvPr>
          <p:cNvCxnSpPr/>
          <p:nvPr/>
        </p:nvCxnSpPr>
        <p:spPr>
          <a:xfrm flipH="1">
            <a:off x="6231744" y="4146562"/>
            <a:ext cx="254000" cy="46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197C1D-E983-387E-CD38-A9387515B453}"/>
              </a:ext>
            </a:extLst>
          </p:cNvPr>
          <p:cNvCxnSpPr>
            <a:cxnSpLocks/>
          </p:cNvCxnSpPr>
          <p:nvPr/>
        </p:nvCxnSpPr>
        <p:spPr>
          <a:xfrm>
            <a:off x="4523902" y="4339664"/>
            <a:ext cx="857096" cy="9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4B0F0D8-1899-7B48-86CF-21A41EB2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52" y="868934"/>
            <a:ext cx="5842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44C1B-DDFE-B686-E7E5-3FAC3DB2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344" y="810458"/>
            <a:ext cx="558800" cy="330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A1672-2206-7E1D-1B51-F32D7B85F746}"/>
              </a:ext>
            </a:extLst>
          </p:cNvPr>
          <p:cNvCxnSpPr/>
          <p:nvPr/>
        </p:nvCxnSpPr>
        <p:spPr>
          <a:xfrm>
            <a:off x="4952450" y="1337508"/>
            <a:ext cx="428548" cy="63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83205D-B2E5-AECF-B254-B98113845550}"/>
              </a:ext>
            </a:extLst>
          </p:cNvPr>
          <p:cNvCxnSpPr/>
          <p:nvPr/>
        </p:nvCxnSpPr>
        <p:spPr>
          <a:xfrm flipH="1">
            <a:off x="6227387" y="1199134"/>
            <a:ext cx="258357" cy="62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5AC178-146C-C761-A155-93B19236AA10}"/>
              </a:ext>
            </a:extLst>
          </p:cNvPr>
          <p:cNvSpPr txBox="1"/>
          <p:nvPr/>
        </p:nvSpPr>
        <p:spPr>
          <a:xfrm>
            <a:off x="7502324" y="6047542"/>
            <a:ext cx="425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Illustrasjon fra «</a:t>
            </a:r>
            <a:r>
              <a:rPr lang="nb-NO" dirty="0" err="1"/>
              <a:t>Molecular</a:t>
            </a:r>
            <a:r>
              <a:rPr lang="nb-NO" dirty="0"/>
              <a:t> Electronic-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Theory</a:t>
            </a:r>
            <a:r>
              <a:rPr lang="nb-NO" dirty="0"/>
              <a:t>» av Helgaker, Jørgensen og Olsen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1CF8C-7987-E240-0E31-B01EFC1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42" y="3768164"/>
            <a:ext cx="5588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5603-67CF-59E0-15B2-4E0E5501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838" y="4000369"/>
            <a:ext cx="558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08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59090-39CE-7722-71E7-0C6DA8BA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undefined">
            <a:extLst>
              <a:ext uri="{FF2B5EF4-FFF2-40B4-BE49-F238E27FC236}">
                <a16:creationId xmlns:a16="http://schemas.microsoft.com/office/drawing/2014/main" id="{08FE7354-B1F3-D34A-6C16-77EDD64A8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608" y="891578"/>
            <a:ext cx="2040062" cy="192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56411-61D0-4295-FD62-AB91FD0F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7196289" cy="637454"/>
          </a:xfrm>
        </p:spPr>
        <p:txBody>
          <a:bodyPr/>
          <a:lstStyle/>
          <a:p>
            <a:r>
              <a:rPr lang="nb-NO" dirty="0"/>
              <a:t>VB-teori for formaldehyd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AB26-2D2F-5E98-3D49-DABEA48948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30"/>
          </p:nvPr>
        </p:nvSpPr>
        <p:spPr>
          <a:xfrm>
            <a:off x="380169" y="1083366"/>
            <a:ext cx="8521235" cy="4975236"/>
          </a:xfrm>
        </p:spPr>
        <p:txBody>
          <a:bodyPr/>
          <a:lstStyle/>
          <a:p>
            <a:r>
              <a:rPr lang="nb-NO" dirty="0"/>
              <a:t>Både C og O hybridiseres med sp</a:t>
            </a:r>
            <a:r>
              <a:rPr lang="nb-NO" baseline="30000" dirty="0"/>
              <a:t>2</a:t>
            </a:r>
          </a:p>
          <a:p>
            <a:pPr marL="0" indent="0">
              <a:buNone/>
            </a:pPr>
            <a:endParaRPr lang="nb-NO" baseline="30000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6CFF69-B495-DFA7-CD3E-F2F30C41BA61}"/>
              </a:ext>
            </a:extLst>
          </p:cNvPr>
          <p:cNvCxnSpPr/>
          <p:nvPr/>
        </p:nvCxnSpPr>
        <p:spPr>
          <a:xfrm>
            <a:off x="989045" y="603787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A93290-BC18-C829-76C5-B0925E760C6F}"/>
              </a:ext>
            </a:extLst>
          </p:cNvPr>
          <p:cNvCxnSpPr/>
          <p:nvPr/>
        </p:nvCxnSpPr>
        <p:spPr>
          <a:xfrm>
            <a:off x="989045" y="548114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F8AE3B-DEF9-57F0-37E5-FF420F00307F}"/>
              </a:ext>
            </a:extLst>
          </p:cNvPr>
          <p:cNvCxnSpPr/>
          <p:nvPr/>
        </p:nvCxnSpPr>
        <p:spPr>
          <a:xfrm>
            <a:off x="989045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1297B3-8591-4994-140D-A476535977C3}"/>
              </a:ext>
            </a:extLst>
          </p:cNvPr>
          <p:cNvCxnSpPr/>
          <p:nvPr/>
        </p:nvCxnSpPr>
        <p:spPr>
          <a:xfrm>
            <a:off x="1721169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A0E18-D083-83E0-C0D8-5BE4BBCFAAC1}"/>
              </a:ext>
            </a:extLst>
          </p:cNvPr>
          <p:cNvCxnSpPr/>
          <p:nvPr/>
        </p:nvCxnSpPr>
        <p:spPr>
          <a:xfrm>
            <a:off x="2522376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CF113A-9F45-F356-77DF-6902E20F4243}"/>
              </a:ext>
            </a:extLst>
          </p:cNvPr>
          <p:cNvCxnSpPr/>
          <p:nvPr/>
        </p:nvCxnSpPr>
        <p:spPr>
          <a:xfrm>
            <a:off x="4043627" y="603787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FD8DBC-5AC2-6500-4E9F-4438134C43C2}"/>
              </a:ext>
            </a:extLst>
          </p:cNvPr>
          <p:cNvCxnSpPr/>
          <p:nvPr/>
        </p:nvCxnSpPr>
        <p:spPr>
          <a:xfrm>
            <a:off x="4043627" y="525721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BCEB6E-4843-2F83-3DC0-CD1D976E2FAE}"/>
              </a:ext>
            </a:extLst>
          </p:cNvPr>
          <p:cNvCxnSpPr/>
          <p:nvPr/>
        </p:nvCxnSpPr>
        <p:spPr>
          <a:xfrm>
            <a:off x="4043627" y="473470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AAD1D0-F8A3-DD33-98F6-D86404406E27}"/>
              </a:ext>
            </a:extLst>
          </p:cNvPr>
          <p:cNvCxnSpPr/>
          <p:nvPr/>
        </p:nvCxnSpPr>
        <p:spPr>
          <a:xfrm>
            <a:off x="4813073" y="5257212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E49359-1C65-EFDC-6C89-0F082DFBE081}"/>
              </a:ext>
            </a:extLst>
          </p:cNvPr>
          <p:cNvCxnSpPr/>
          <p:nvPr/>
        </p:nvCxnSpPr>
        <p:spPr>
          <a:xfrm>
            <a:off x="5632942" y="5249977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5A462B-793A-3FAA-67F2-3AD9DAF05041}"/>
              </a:ext>
            </a:extLst>
          </p:cNvPr>
          <p:cNvSpPr txBox="1"/>
          <p:nvPr/>
        </p:nvSpPr>
        <p:spPr>
          <a:xfrm>
            <a:off x="149290" y="582428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A9610-496B-C72F-E634-06604DFFACD0}"/>
              </a:ext>
            </a:extLst>
          </p:cNvPr>
          <p:cNvSpPr txBox="1"/>
          <p:nvPr/>
        </p:nvSpPr>
        <p:spPr>
          <a:xfrm>
            <a:off x="143432" y="5311870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B188C-6850-4BDA-F168-9A562A0C0083}"/>
              </a:ext>
            </a:extLst>
          </p:cNvPr>
          <p:cNvSpPr txBox="1"/>
          <p:nvPr/>
        </p:nvSpPr>
        <p:spPr>
          <a:xfrm>
            <a:off x="141264" y="456542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C295C-C928-2C43-A9FB-77514CC4069E}"/>
              </a:ext>
            </a:extLst>
          </p:cNvPr>
          <p:cNvSpPr txBox="1"/>
          <p:nvPr/>
        </p:nvSpPr>
        <p:spPr>
          <a:xfrm>
            <a:off x="3382999" y="5854742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C7BD5-4B25-386D-0ED4-73820A19EE28}"/>
              </a:ext>
            </a:extLst>
          </p:cNvPr>
          <p:cNvSpPr txBox="1"/>
          <p:nvPr/>
        </p:nvSpPr>
        <p:spPr>
          <a:xfrm>
            <a:off x="3351743" y="5087935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</a:t>
            </a:r>
            <a:r>
              <a:rPr lang="nb-NO" sz="1600" baseline="30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A48AF-8700-67E5-2C00-E0CE4F0FD5A7}"/>
              </a:ext>
            </a:extLst>
          </p:cNvPr>
          <p:cNvSpPr txBox="1"/>
          <p:nvPr/>
        </p:nvSpPr>
        <p:spPr>
          <a:xfrm>
            <a:off x="3347832" y="4601347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5D9AD5-472B-4BDD-7FFC-4C1A62EB382E}"/>
              </a:ext>
            </a:extLst>
          </p:cNvPr>
          <p:cNvGrpSpPr/>
          <p:nvPr/>
        </p:nvGrpSpPr>
        <p:grpSpPr>
          <a:xfrm>
            <a:off x="1122311" y="5753134"/>
            <a:ext cx="241689" cy="230925"/>
            <a:chOff x="3141306" y="6174836"/>
            <a:chExt cx="227045" cy="44210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7D421A0-92DA-FBEA-B111-6BF779E3B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FE7A3B-8D84-4EFC-9CB8-9C1CA3001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28BA67-9EE4-5113-D424-9056A8B09DC5}"/>
              </a:ext>
            </a:extLst>
          </p:cNvPr>
          <p:cNvGrpSpPr/>
          <p:nvPr/>
        </p:nvGrpSpPr>
        <p:grpSpPr>
          <a:xfrm>
            <a:off x="1166779" y="5175966"/>
            <a:ext cx="241689" cy="230925"/>
            <a:chOff x="3141306" y="6174836"/>
            <a:chExt cx="227045" cy="44210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203375E-85FD-2E86-CBB8-AE5027E3A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762F903-CCA5-6E5C-757A-88798F2D0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25776B-F766-74E9-7EF9-E6B056A0DCF3}"/>
              </a:ext>
            </a:extLst>
          </p:cNvPr>
          <p:cNvCxnSpPr>
            <a:cxnSpLocks/>
          </p:cNvCxnSpPr>
          <p:nvPr/>
        </p:nvCxnSpPr>
        <p:spPr>
          <a:xfrm flipV="1">
            <a:off x="1194771" y="4370422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6B2F5A-FEEC-0EA8-EB27-8E0DE9348701}"/>
              </a:ext>
            </a:extLst>
          </p:cNvPr>
          <p:cNvCxnSpPr>
            <a:cxnSpLocks/>
          </p:cNvCxnSpPr>
          <p:nvPr/>
        </p:nvCxnSpPr>
        <p:spPr>
          <a:xfrm flipV="1">
            <a:off x="1973095" y="4380906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EE0557-8B8A-46A7-B4E6-3A4D599E0B99}"/>
              </a:ext>
            </a:extLst>
          </p:cNvPr>
          <p:cNvGrpSpPr/>
          <p:nvPr/>
        </p:nvGrpSpPr>
        <p:grpSpPr>
          <a:xfrm>
            <a:off x="4181126" y="5693190"/>
            <a:ext cx="241689" cy="230925"/>
            <a:chOff x="3141306" y="6174836"/>
            <a:chExt cx="227045" cy="44210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BDA1536-7436-411A-5467-C77A335AF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2DAF768-E93D-A97D-8C8F-61842848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2013B1-6414-952D-A783-632005B72D21}"/>
              </a:ext>
            </a:extLst>
          </p:cNvPr>
          <p:cNvCxnSpPr>
            <a:cxnSpLocks/>
          </p:cNvCxnSpPr>
          <p:nvPr/>
        </p:nvCxnSpPr>
        <p:spPr>
          <a:xfrm flipV="1">
            <a:off x="4181126" y="493990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8A356C-EC07-7F91-8EA5-3376D82E5FA9}"/>
              </a:ext>
            </a:extLst>
          </p:cNvPr>
          <p:cNvCxnSpPr>
            <a:cxnSpLocks/>
          </p:cNvCxnSpPr>
          <p:nvPr/>
        </p:nvCxnSpPr>
        <p:spPr>
          <a:xfrm flipV="1">
            <a:off x="4948787" y="4939900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56D325-04B5-E749-B0A6-97E1DF00B487}"/>
              </a:ext>
            </a:extLst>
          </p:cNvPr>
          <p:cNvCxnSpPr>
            <a:cxnSpLocks/>
          </p:cNvCxnSpPr>
          <p:nvPr/>
        </p:nvCxnSpPr>
        <p:spPr>
          <a:xfrm flipV="1">
            <a:off x="5819555" y="4963069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0C3864-6120-16C8-E08F-60F0071D298B}"/>
              </a:ext>
            </a:extLst>
          </p:cNvPr>
          <p:cNvCxnSpPr>
            <a:cxnSpLocks/>
          </p:cNvCxnSpPr>
          <p:nvPr/>
        </p:nvCxnSpPr>
        <p:spPr>
          <a:xfrm flipV="1">
            <a:off x="4181126" y="4370421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3F9C1C-EA22-5074-071F-DD712F049AEE}"/>
              </a:ext>
            </a:extLst>
          </p:cNvPr>
          <p:cNvSpPr txBox="1"/>
          <p:nvPr/>
        </p:nvSpPr>
        <p:spPr>
          <a:xfrm>
            <a:off x="419877" y="382794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Originale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369C25-F5F7-A15A-A195-63F4BD04B799}"/>
              </a:ext>
            </a:extLst>
          </p:cNvPr>
          <p:cNvSpPr txBox="1"/>
          <p:nvPr/>
        </p:nvSpPr>
        <p:spPr>
          <a:xfrm>
            <a:off x="3531748" y="3829239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Hybridiserte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pic>
        <p:nvPicPr>
          <p:cNvPr id="51" name="Content Placeholder 4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3AF04594-E8F7-B7DD-7ED9-421FC0446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2" b="51108"/>
          <a:stretch/>
        </p:blipFill>
        <p:spPr>
          <a:xfrm>
            <a:off x="7289425" y="0"/>
            <a:ext cx="2462086" cy="128953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FC9681-0213-DD92-E860-6D78C18729A8}"/>
              </a:ext>
            </a:extLst>
          </p:cNvPr>
          <p:cNvCxnSpPr/>
          <p:nvPr/>
        </p:nvCxnSpPr>
        <p:spPr>
          <a:xfrm>
            <a:off x="6880177" y="6036581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BEFD28-D610-3A5F-9EA9-4926A817294D}"/>
              </a:ext>
            </a:extLst>
          </p:cNvPr>
          <p:cNvCxnSpPr/>
          <p:nvPr/>
        </p:nvCxnSpPr>
        <p:spPr>
          <a:xfrm>
            <a:off x="6880177" y="547985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5DDCAD-2CEF-497F-FD40-DF23E5ECCB89}"/>
              </a:ext>
            </a:extLst>
          </p:cNvPr>
          <p:cNvCxnSpPr/>
          <p:nvPr/>
        </p:nvCxnSpPr>
        <p:spPr>
          <a:xfrm>
            <a:off x="6880177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BD41EA-843A-5488-56C5-CC9716BC13B2}"/>
              </a:ext>
            </a:extLst>
          </p:cNvPr>
          <p:cNvCxnSpPr/>
          <p:nvPr/>
        </p:nvCxnSpPr>
        <p:spPr>
          <a:xfrm>
            <a:off x="7612301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B604F5-BA6D-5E6E-F1B2-CEDCA72DEFC6}"/>
              </a:ext>
            </a:extLst>
          </p:cNvPr>
          <p:cNvCxnSpPr/>
          <p:nvPr/>
        </p:nvCxnSpPr>
        <p:spPr>
          <a:xfrm>
            <a:off x="8413508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68840E-6862-F791-CDE8-BA3BA26D8FE4}"/>
              </a:ext>
            </a:extLst>
          </p:cNvPr>
          <p:cNvCxnSpPr/>
          <p:nvPr/>
        </p:nvCxnSpPr>
        <p:spPr>
          <a:xfrm>
            <a:off x="9934759" y="6036581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291C20-3D64-1C32-8456-7CA76FF40707}"/>
              </a:ext>
            </a:extLst>
          </p:cNvPr>
          <p:cNvCxnSpPr/>
          <p:nvPr/>
        </p:nvCxnSpPr>
        <p:spPr>
          <a:xfrm>
            <a:off x="9934759" y="525591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0EED20-37F5-DC43-6232-265456F30E03}"/>
              </a:ext>
            </a:extLst>
          </p:cNvPr>
          <p:cNvCxnSpPr/>
          <p:nvPr/>
        </p:nvCxnSpPr>
        <p:spPr>
          <a:xfrm>
            <a:off x="9934759" y="473340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87DB1C-6BAF-9911-D3DC-81A2816D27E7}"/>
              </a:ext>
            </a:extLst>
          </p:cNvPr>
          <p:cNvCxnSpPr/>
          <p:nvPr/>
        </p:nvCxnSpPr>
        <p:spPr>
          <a:xfrm>
            <a:off x="10704205" y="5255919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8A28A5-0F34-0324-11FF-0DA64E2C1828}"/>
              </a:ext>
            </a:extLst>
          </p:cNvPr>
          <p:cNvCxnSpPr/>
          <p:nvPr/>
        </p:nvCxnSpPr>
        <p:spPr>
          <a:xfrm>
            <a:off x="11524074" y="5248684"/>
            <a:ext cx="5971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86E6B6-0437-4E57-5A93-691DA0DA64EA}"/>
              </a:ext>
            </a:extLst>
          </p:cNvPr>
          <p:cNvSpPr txBox="1"/>
          <p:nvPr/>
        </p:nvSpPr>
        <p:spPr>
          <a:xfrm>
            <a:off x="9274131" y="5867304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1s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72A450-B84B-5057-CCF1-77AFAB23BFD7}"/>
              </a:ext>
            </a:extLst>
          </p:cNvPr>
          <p:cNvSpPr txBox="1"/>
          <p:nvPr/>
        </p:nvSpPr>
        <p:spPr>
          <a:xfrm>
            <a:off x="9242875" y="5086642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sp</a:t>
            </a:r>
            <a:r>
              <a:rPr lang="nb-NO" sz="1600" baseline="30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CF874-FC73-08FC-3B14-ED4F0F6B0058}"/>
              </a:ext>
            </a:extLst>
          </p:cNvPr>
          <p:cNvSpPr txBox="1"/>
          <p:nvPr/>
        </p:nvSpPr>
        <p:spPr>
          <a:xfrm>
            <a:off x="9238964" y="4600054"/>
            <a:ext cx="5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2p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B4006B-4C07-8C30-0FF9-39B51A7DD3F4}"/>
              </a:ext>
            </a:extLst>
          </p:cNvPr>
          <p:cNvGrpSpPr/>
          <p:nvPr/>
        </p:nvGrpSpPr>
        <p:grpSpPr>
          <a:xfrm>
            <a:off x="7013443" y="5751841"/>
            <a:ext cx="241689" cy="230925"/>
            <a:chOff x="3141306" y="6174836"/>
            <a:chExt cx="227045" cy="44210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CE38E07-EFA0-358D-3A1F-D26510E7E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ED9889A-9515-54DD-5EDB-828699C2E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1560AE-6F76-007B-2310-1BD3CFE7D03A}"/>
              </a:ext>
            </a:extLst>
          </p:cNvPr>
          <p:cNvGrpSpPr/>
          <p:nvPr/>
        </p:nvGrpSpPr>
        <p:grpSpPr>
          <a:xfrm>
            <a:off x="4082599" y="2168286"/>
            <a:ext cx="241689" cy="230925"/>
            <a:chOff x="3141306" y="6174836"/>
            <a:chExt cx="227045" cy="442108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ADD87B4-9367-C786-C4CD-2F917893D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84718C-D40C-D839-19A5-1E53C0020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664913-FCA4-A118-706E-230D82B293F9}"/>
              </a:ext>
            </a:extLst>
          </p:cNvPr>
          <p:cNvCxnSpPr>
            <a:cxnSpLocks/>
          </p:cNvCxnSpPr>
          <p:nvPr/>
        </p:nvCxnSpPr>
        <p:spPr>
          <a:xfrm flipV="1">
            <a:off x="8609903" y="4369129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EC80B3E-155C-B8B3-52FF-3EE7A0E0E80F}"/>
              </a:ext>
            </a:extLst>
          </p:cNvPr>
          <p:cNvCxnSpPr>
            <a:cxnSpLocks/>
          </p:cNvCxnSpPr>
          <p:nvPr/>
        </p:nvCxnSpPr>
        <p:spPr>
          <a:xfrm flipV="1">
            <a:off x="7864227" y="4379613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24AC2A3-61DB-A9CC-355F-2C2094952EFB}"/>
              </a:ext>
            </a:extLst>
          </p:cNvPr>
          <p:cNvGrpSpPr/>
          <p:nvPr/>
        </p:nvGrpSpPr>
        <p:grpSpPr>
          <a:xfrm>
            <a:off x="10072258" y="5691897"/>
            <a:ext cx="241689" cy="230925"/>
            <a:chOff x="3141306" y="6174836"/>
            <a:chExt cx="227045" cy="44210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8250424-0A12-0C5F-3DD7-ED385C101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56F9A92-0152-7885-821C-446C2B8DE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15" name="Straight Arrow Connector 13314">
            <a:extLst>
              <a:ext uri="{FF2B5EF4-FFF2-40B4-BE49-F238E27FC236}">
                <a16:creationId xmlns:a16="http://schemas.microsoft.com/office/drawing/2014/main" id="{7DC46D0F-E76B-483F-9E60-D8C2D34F9990}"/>
              </a:ext>
            </a:extLst>
          </p:cNvPr>
          <p:cNvCxnSpPr>
            <a:cxnSpLocks/>
          </p:cNvCxnSpPr>
          <p:nvPr/>
        </p:nvCxnSpPr>
        <p:spPr>
          <a:xfrm flipV="1">
            <a:off x="11710687" y="4961776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>
            <a:extLst>
              <a:ext uri="{FF2B5EF4-FFF2-40B4-BE49-F238E27FC236}">
                <a16:creationId xmlns:a16="http://schemas.microsoft.com/office/drawing/2014/main" id="{3BE45825-7D08-35FD-C4A8-665465283329}"/>
              </a:ext>
            </a:extLst>
          </p:cNvPr>
          <p:cNvCxnSpPr>
            <a:cxnSpLocks/>
          </p:cNvCxnSpPr>
          <p:nvPr/>
        </p:nvCxnSpPr>
        <p:spPr>
          <a:xfrm flipV="1">
            <a:off x="10072258" y="4369128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7" name="TextBox 13316">
            <a:extLst>
              <a:ext uri="{FF2B5EF4-FFF2-40B4-BE49-F238E27FC236}">
                <a16:creationId xmlns:a16="http://schemas.microsoft.com/office/drawing/2014/main" id="{0623DE88-0031-2566-54BE-62D0D94C9B88}"/>
              </a:ext>
            </a:extLst>
          </p:cNvPr>
          <p:cNvSpPr txBox="1"/>
          <p:nvPr/>
        </p:nvSpPr>
        <p:spPr>
          <a:xfrm>
            <a:off x="9422880" y="382794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Hybridiserte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sp>
        <p:nvSpPr>
          <p:cNvPr id="13318" name="TextBox 13317">
            <a:extLst>
              <a:ext uri="{FF2B5EF4-FFF2-40B4-BE49-F238E27FC236}">
                <a16:creationId xmlns:a16="http://schemas.microsoft.com/office/drawing/2014/main" id="{B70B737A-4A58-D5C3-0494-855346424968}"/>
              </a:ext>
            </a:extLst>
          </p:cNvPr>
          <p:cNvSpPr txBox="1"/>
          <p:nvPr/>
        </p:nvSpPr>
        <p:spPr>
          <a:xfrm>
            <a:off x="6792743" y="3827946"/>
            <a:ext cx="24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Originale </a:t>
            </a:r>
            <a:r>
              <a:rPr lang="nb-NO" sz="1600" dirty="0" err="1"/>
              <a:t>AOer</a:t>
            </a:r>
            <a:endParaRPr lang="nb-NO" sz="1600" dirty="0"/>
          </a:p>
        </p:txBody>
      </p:sp>
      <p:grpSp>
        <p:nvGrpSpPr>
          <p:cNvPr id="13319" name="Group 13318">
            <a:extLst>
              <a:ext uri="{FF2B5EF4-FFF2-40B4-BE49-F238E27FC236}">
                <a16:creationId xmlns:a16="http://schemas.microsoft.com/office/drawing/2014/main" id="{D6F95F69-5E2C-9AF0-2F4D-4A9C415D0306}"/>
              </a:ext>
            </a:extLst>
          </p:cNvPr>
          <p:cNvGrpSpPr/>
          <p:nvPr/>
        </p:nvGrpSpPr>
        <p:grpSpPr>
          <a:xfrm>
            <a:off x="7037111" y="4387022"/>
            <a:ext cx="241689" cy="230925"/>
            <a:chOff x="3141306" y="6174836"/>
            <a:chExt cx="227045" cy="442108"/>
          </a:xfrm>
        </p:grpSpPr>
        <p:cxnSp>
          <p:nvCxnSpPr>
            <p:cNvPr id="13320" name="Straight Arrow Connector 13319">
              <a:extLst>
                <a:ext uri="{FF2B5EF4-FFF2-40B4-BE49-F238E27FC236}">
                  <a16:creationId xmlns:a16="http://schemas.microsoft.com/office/drawing/2014/main" id="{B101A864-3697-5DE0-9E0E-7596C2B1D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1" name="Straight Arrow Connector 13320">
              <a:extLst>
                <a:ext uri="{FF2B5EF4-FFF2-40B4-BE49-F238E27FC236}">
                  <a16:creationId xmlns:a16="http://schemas.microsoft.com/office/drawing/2014/main" id="{2C9C7022-77D6-4CD3-ECFF-7E88AAF90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2" name="Group 13321">
            <a:extLst>
              <a:ext uri="{FF2B5EF4-FFF2-40B4-BE49-F238E27FC236}">
                <a16:creationId xmlns:a16="http://schemas.microsoft.com/office/drawing/2014/main" id="{8B19A45C-FCAE-663F-7456-A7FCBEB77408}"/>
              </a:ext>
            </a:extLst>
          </p:cNvPr>
          <p:cNvGrpSpPr/>
          <p:nvPr/>
        </p:nvGrpSpPr>
        <p:grpSpPr>
          <a:xfrm>
            <a:off x="10034451" y="4922468"/>
            <a:ext cx="241689" cy="230925"/>
            <a:chOff x="3141306" y="6174836"/>
            <a:chExt cx="227045" cy="442108"/>
          </a:xfrm>
        </p:grpSpPr>
        <p:cxnSp>
          <p:nvCxnSpPr>
            <p:cNvPr id="13323" name="Straight Arrow Connector 13322">
              <a:extLst>
                <a:ext uri="{FF2B5EF4-FFF2-40B4-BE49-F238E27FC236}">
                  <a16:creationId xmlns:a16="http://schemas.microsoft.com/office/drawing/2014/main" id="{478C70BB-292D-F3CA-9F57-2B81DA2E0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4" name="Straight Arrow Connector 13323">
              <a:extLst>
                <a:ext uri="{FF2B5EF4-FFF2-40B4-BE49-F238E27FC236}">
                  <a16:creationId xmlns:a16="http://schemas.microsoft.com/office/drawing/2014/main" id="{963C1CE0-4505-0632-E1C4-E9C2D0F0A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5" name="Group 13324">
            <a:extLst>
              <a:ext uri="{FF2B5EF4-FFF2-40B4-BE49-F238E27FC236}">
                <a16:creationId xmlns:a16="http://schemas.microsoft.com/office/drawing/2014/main" id="{F4077375-AD72-A2D3-7B09-4456DE4E292D}"/>
              </a:ext>
            </a:extLst>
          </p:cNvPr>
          <p:cNvGrpSpPr/>
          <p:nvPr/>
        </p:nvGrpSpPr>
        <p:grpSpPr>
          <a:xfrm>
            <a:off x="10761095" y="4901439"/>
            <a:ext cx="241689" cy="230925"/>
            <a:chOff x="3141306" y="6174836"/>
            <a:chExt cx="227045" cy="442108"/>
          </a:xfrm>
        </p:grpSpPr>
        <p:cxnSp>
          <p:nvCxnSpPr>
            <p:cNvPr id="13326" name="Straight Arrow Connector 13325">
              <a:extLst>
                <a:ext uri="{FF2B5EF4-FFF2-40B4-BE49-F238E27FC236}">
                  <a16:creationId xmlns:a16="http://schemas.microsoft.com/office/drawing/2014/main" id="{ED9928F7-6F5B-D694-3C65-100DD0E5A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7" name="Straight Arrow Connector 13326">
              <a:extLst>
                <a:ext uri="{FF2B5EF4-FFF2-40B4-BE49-F238E27FC236}">
                  <a16:creationId xmlns:a16="http://schemas.microsoft.com/office/drawing/2014/main" id="{47A42D18-B715-F409-4454-C6BC3FD727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8" name="Oval 13327">
            <a:extLst>
              <a:ext uri="{FF2B5EF4-FFF2-40B4-BE49-F238E27FC236}">
                <a16:creationId xmlns:a16="http://schemas.microsoft.com/office/drawing/2014/main" id="{3A9BB58D-7B89-1B9D-3E20-7D48A9C38AEC}"/>
              </a:ext>
            </a:extLst>
          </p:cNvPr>
          <p:cNvSpPr/>
          <p:nvPr/>
        </p:nvSpPr>
        <p:spPr>
          <a:xfrm>
            <a:off x="3889007" y="2452255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29" name="Oval 13328">
            <a:extLst>
              <a:ext uri="{FF2B5EF4-FFF2-40B4-BE49-F238E27FC236}">
                <a16:creationId xmlns:a16="http://schemas.microsoft.com/office/drawing/2014/main" id="{3D9FF495-4097-6579-5F12-C6351BD236CE}"/>
              </a:ext>
            </a:extLst>
          </p:cNvPr>
          <p:cNvSpPr/>
          <p:nvPr/>
        </p:nvSpPr>
        <p:spPr>
          <a:xfrm rot="2583384">
            <a:off x="5051987" y="2947978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0" name="Oval 13329">
            <a:extLst>
              <a:ext uri="{FF2B5EF4-FFF2-40B4-BE49-F238E27FC236}">
                <a16:creationId xmlns:a16="http://schemas.microsoft.com/office/drawing/2014/main" id="{93356F04-8210-FA7E-C7ED-A02D1D2E0BEE}"/>
              </a:ext>
            </a:extLst>
          </p:cNvPr>
          <p:cNvSpPr/>
          <p:nvPr/>
        </p:nvSpPr>
        <p:spPr>
          <a:xfrm rot="19436009">
            <a:off x="5051987" y="2021460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1" name="Oval 13330">
            <a:extLst>
              <a:ext uri="{FF2B5EF4-FFF2-40B4-BE49-F238E27FC236}">
                <a16:creationId xmlns:a16="http://schemas.microsoft.com/office/drawing/2014/main" id="{2392A1B1-7ED6-39F4-9318-8C1770EC2AF9}"/>
              </a:ext>
            </a:extLst>
          </p:cNvPr>
          <p:cNvSpPr/>
          <p:nvPr/>
        </p:nvSpPr>
        <p:spPr>
          <a:xfrm>
            <a:off x="3139301" y="2452254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2" name="Oval 13331">
            <a:extLst>
              <a:ext uri="{FF2B5EF4-FFF2-40B4-BE49-F238E27FC236}">
                <a16:creationId xmlns:a16="http://schemas.microsoft.com/office/drawing/2014/main" id="{6C2AA472-AA18-A4F7-419F-866D7FF3268E}"/>
              </a:ext>
            </a:extLst>
          </p:cNvPr>
          <p:cNvSpPr/>
          <p:nvPr/>
        </p:nvSpPr>
        <p:spPr>
          <a:xfrm rot="2338518">
            <a:off x="2074966" y="2036240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3" name="Oval 13332">
            <a:extLst>
              <a:ext uri="{FF2B5EF4-FFF2-40B4-BE49-F238E27FC236}">
                <a16:creationId xmlns:a16="http://schemas.microsoft.com/office/drawing/2014/main" id="{9A6B1253-E727-689C-FF01-F802177A8577}"/>
              </a:ext>
            </a:extLst>
          </p:cNvPr>
          <p:cNvSpPr/>
          <p:nvPr/>
        </p:nvSpPr>
        <p:spPr>
          <a:xfrm rot="19400508">
            <a:off x="2087435" y="2937299"/>
            <a:ext cx="1222645" cy="1939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4" name="Oval 13333">
            <a:extLst>
              <a:ext uri="{FF2B5EF4-FFF2-40B4-BE49-F238E27FC236}">
                <a16:creationId xmlns:a16="http://schemas.microsoft.com/office/drawing/2014/main" id="{978D8DD9-93E3-74CB-EE0D-80B00EE2FC6A}"/>
              </a:ext>
            </a:extLst>
          </p:cNvPr>
          <p:cNvSpPr/>
          <p:nvPr/>
        </p:nvSpPr>
        <p:spPr>
          <a:xfrm rot="5400000">
            <a:off x="4645425" y="1899100"/>
            <a:ext cx="919818" cy="28219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5" name="Oval 13334">
            <a:extLst>
              <a:ext uri="{FF2B5EF4-FFF2-40B4-BE49-F238E27FC236}">
                <a16:creationId xmlns:a16="http://schemas.microsoft.com/office/drawing/2014/main" id="{C5612839-1577-B18E-CF29-373DEE7C7724}"/>
              </a:ext>
            </a:extLst>
          </p:cNvPr>
          <p:cNvSpPr/>
          <p:nvPr/>
        </p:nvSpPr>
        <p:spPr>
          <a:xfrm rot="5400000">
            <a:off x="4591263" y="2971388"/>
            <a:ext cx="919818" cy="282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336" name="Oval 13335">
            <a:extLst>
              <a:ext uri="{FF2B5EF4-FFF2-40B4-BE49-F238E27FC236}">
                <a16:creationId xmlns:a16="http://schemas.microsoft.com/office/drawing/2014/main" id="{42388935-FDE4-0932-1829-47EE7E7CEDFC}"/>
              </a:ext>
            </a:extLst>
          </p:cNvPr>
          <p:cNvSpPr/>
          <p:nvPr/>
        </p:nvSpPr>
        <p:spPr>
          <a:xfrm rot="5400000">
            <a:off x="2756279" y="1869245"/>
            <a:ext cx="919818" cy="28219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37" name="Oval 13336">
            <a:extLst>
              <a:ext uri="{FF2B5EF4-FFF2-40B4-BE49-F238E27FC236}">
                <a16:creationId xmlns:a16="http://schemas.microsoft.com/office/drawing/2014/main" id="{D6B2567D-7145-1C40-8396-9DC1DEC88AEF}"/>
              </a:ext>
            </a:extLst>
          </p:cNvPr>
          <p:cNvSpPr/>
          <p:nvPr/>
        </p:nvSpPr>
        <p:spPr>
          <a:xfrm rot="5400000">
            <a:off x="2745705" y="2971388"/>
            <a:ext cx="919818" cy="282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3338" name="Group 13337">
            <a:extLst>
              <a:ext uri="{FF2B5EF4-FFF2-40B4-BE49-F238E27FC236}">
                <a16:creationId xmlns:a16="http://schemas.microsoft.com/office/drawing/2014/main" id="{55C4B715-E493-2E49-A7AB-2C3D86499A3D}"/>
              </a:ext>
            </a:extLst>
          </p:cNvPr>
          <p:cNvGrpSpPr/>
          <p:nvPr/>
        </p:nvGrpSpPr>
        <p:grpSpPr>
          <a:xfrm>
            <a:off x="6259912" y="1685368"/>
            <a:ext cx="241689" cy="230925"/>
            <a:chOff x="3141306" y="6174836"/>
            <a:chExt cx="227045" cy="442108"/>
          </a:xfrm>
        </p:grpSpPr>
        <p:cxnSp>
          <p:nvCxnSpPr>
            <p:cNvPr id="13339" name="Straight Arrow Connector 13338">
              <a:extLst>
                <a:ext uri="{FF2B5EF4-FFF2-40B4-BE49-F238E27FC236}">
                  <a16:creationId xmlns:a16="http://schemas.microsoft.com/office/drawing/2014/main" id="{03F02C9F-041C-C7E8-7401-F6486291D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0" name="Straight Arrow Connector 13339">
              <a:extLst>
                <a:ext uri="{FF2B5EF4-FFF2-40B4-BE49-F238E27FC236}">
                  <a16:creationId xmlns:a16="http://schemas.microsoft.com/office/drawing/2014/main" id="{EBBBC1A0-88DE-8D58-DA7F-39685E7EFA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41" name="Group 13340">
            <a:extLst>
              <a:ext uri="{FF2B5EF4-FFF2-40B4-BE49-F238E27FC236}">
                <a16:creationId xmlns:a16="http://schemas.microsoft.com/office/drawing/2014/main" id="{4F58987E-0938-B25A-E424-6B81C0FFC24D}"/>
              </a:ext>
            </a:extLst>
          </p:cNvPr>
          <p:cNvGrpSpPr/>
          <p:nvPr/>
        </p:nvGrpSpPr>
        <p:grpSpPr>
          <a:xfrm>
            <a:off x="6262013" y="3251223"/>
            <a:ext cx="241689" cy="230925"/>
            <a:chOff x="3141306" y="6174836"/>
            <a:chExt cx="227045" cy="442108"/>
          </a:xfrm>
        </p:grpSpPr>
        <p:cxnSp>
          <p:nvCxnSpPr>
            <p:cNvPr id="13342" name="Straight Arrow Connector 13341">
              <a:extLst>
                <a:ext uri="{FF2B5EF4-FFF2-40B4-BE49-F238E27FC236}">
                  <a16:creationId xmlns:a16="http://schemas.microsoft.com/office/drawing/2014/main" id="{D86ABB3F-93C0-47C0-60FA-B5EDE4398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3" name="Straight Arrow Connector 13342">
              <a:extLst>
                <a:ext uri="{FF2B5EF4-FFF2-40B4-BE49-F238E27FC236}">
                  <a16:creationId xmlns:a16="http://schemas.microsoft.com/office/drawing/2014/main" id="{CDB47289-17B7-CA97-8436-982B01AA0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44" name="Oval 13343">
            <a:extLst>
              <a:ext uri="{FF2B5EF4-FFF2-40B4-BE49-F238E27FC236}">
                <a16:creationId xmlns:a16="http://schemas.microsoft.com/office/drawing/2014/main" id="{44C76D22-16AE-D65C-DE0A-233CA9FCF16F}"/>
              </a:ext>
            </a:extLst>
          </p:cNvPr>
          <p:cNvSpPr/>
          <p:nvPr/>
        </p:nvSpPr>
        <p:spPr>
          <a:xfrm>
            <a:off x="1956499" y="3271522"/>
            <a:ext cx="371776" cy="3560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345" name="Oval 13344">
            <a:extLst>
              <a:ext uri="{FF2B5EF4-FFF2-40B4-BE49-F238E27FC236}">
                <a16:creationId xmlns:a16="http://schemas.microsoft.com/office/drawing/2014/main" id="{E5A8155C-DE34-2028-00F0-C8E9792B30BC}"/>
              </a:ext>
            </a:extLst>
          </p:cNvPr>
          <p:cNvSpPr/>
          <p:nvPr/>
        </p:nvSpPr>
        <p:spPr>
          <a:xfrm>
            <a:off x="1991326" y="1567402"/>
            <a:ext cx="356094" cy="3560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346" name="TextBox 13345">
            <a:extLst>
              <a:ext uri="{FF2B5EF4-FFF2-40B4-BE49-F238E27FC236}">
                <a16:creationId xmlns:a16="http://schemas.microsoft.com/office/drawing/2014/main" id="{02F86EC6-AEB1-DAB9-CCBF-E1936D296D81}"/>
              </a:ext>
            </a:extLst>
          </p:cNvPr>
          <p:cNvSpPr txBox="1"/>
          <p:nvPr/>
        </p:nvSpPr>
        <p:spPr>
          <a:xfrm>
            <a:off x="2942660" y="2376109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C</a:t>
            </a:r>
          </a:p>
        </p:txBody>
      </p:sp>
      <p:sp>
        <p:nvSpPr>
          <p:cNvPr id="13347" name="TextBox 13346">
            <a:extLst>
              <a:ext uri="{FF2B5EF4-FFF2-40B4-BE49-F238E27FC236}">
                <a16:creationId xmlns:a16="http://schemas.microsoft.com/office/drawing/2014/main" id="{E848CF98-88E8-E8BB-8393-0D88486C69E9}"/>
              </a:ext>
            </a:extLst>
          </p:cNvPr>
          <p:cNvSpPr txBox="1"/>
          <p:nvPr/>
        </p:nvSpPr>
        <p:spPr>
          <a:xfrm>
            <a:off x="4980345" y="2344794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O</a:t>
            </a:r>
          </a:p>
        </p:txBody>
      </p:sp>
      <p:grpSp>
        <p:nvGrpSpPr>
          <p:cNvPr id="13348" name="Group 13347">
            <a:extLst>
              <a:ext uri="{FF2B5EF4-FFF2-40B4-BE49-F238E27FC236}">
                <a16:creationId xmlns:a16="http://schemas.microsoft.com/office/drawing/2014/main" id="{D8BDE615-DD65-B66D-92DD-0809A6814894}"/>
              </a:ext>
            </a:extLst>
          </p:cNvPr>
          <p:cNvGrpSpPr/>
          <p:nvPr/>
        </p:nvGrpSpPr>
        <p:grpSpPr>
          <a:xfrm>
            <a:off x="7095180" y="5144478"/>
            <a:ext cx="241689" cy="230925"/>
            <a:chOff x="3141306" y="6174836"/>
            <a:chExt cx="227045" cy="442108"/>
          </a:xfrm>
        </p:grpSpPr>
        <p:cxnSp>
          <p:nvCxnSpPr>
            <p:cNvPr id="13349" name="Straight Arrow Connector 13348">
              <a:extLst>
                <a:ext uri="{FF2B5EF4-FFF2-40B4-BE49-F238E27FC236}">
                  <a16:creationId xmlns:a16="http://schemas.microsoft.com/office/drawing/2014/main" id="{87B201AC-BC50-941D-052B-D93C85F1B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1306" y="6174836"/>
              <a:ext cx="0" cy="4421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0" name="Straight Arrow Connector 13349">
              <a:extLst>
                <a:ext uri="{FF2B5EF4-FFF2-40B4-BE49-F238E27FC236}">
                  <a16:creationId xmlns:a16="http://schemas.microsoft.com/office/drawing/2014/main" id="{E1732720-8DEA-322A-B990-BCCBF0362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351" y="6174836"/>
              <a:ext cx="0" cy="442108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51" name="Straight Arrow Connector 13350">
            <a:extLst>
              <a:ext uri="{FF2B5EF4-FFF2-40B4-BE49-F238E27FC236}">
                <a16:creationId xmlns:a16="http://schemas.microsoft.com/office/drawing/2014/main" id="{B0C40C01-4821-42A7-BFC0-407AAB188A4D}"/>
              </a:ext>
            </a:extLst>
          </p:cNvPr>
          <p:cNvCxnSpPr>
            <a:cxnSpLocks/>
          </p:cNvCxnSpPr>
          <p:nvPr/>
        </p:nvCxnSpPr>
        <p:spPr>
          <a:xfrm flipV="1">
            <a:off x="3382999" y="1639560"/>
            <a:ext cx="0" cy="2309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2" name="Straight Arrow Connector 13351">
            <a:extLst>
              <a:ext uri="{FF2B5EF4-FFF2-40B4-BE49-F238E27FC236}">
                <a16:creationId xmlns:a16="http://schemas.microsoft.com/office/drawing/2014/main" id="{8E80B673-DD50-CC57-4492-A6E3421E2464}"/>
              </a:ext>
            </a:extLst>
          </p:cNvPr>
          <p:cNvCxnSpPr>
            <a:cxnSpLocks/>
          </p:cNvCxnSpPr>
          <p:nvPr/>
        </p:nvCxnSpPr>
        <p:spPr>
          <a:xfrm>
            <a:off x="4964235" y="1516465"/>
            <a:ext cx="0" cy="2289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57" name="Group 13356">
            <a:extLst>
              <a:ext uri="{FF2B5EF4-FFF2-40B4-BE49-F238E27FC236}">
                <a16:creationId xmlns:a16="http://schemas.microsoft.com/office/drawing/2014/main" id="{EB0A04E7-5445-466F-21C5-C06BDBDF7194}"/>
              </a:ext>
            </a:extLst>
          </p:cNvPr>
          <p:cNvGrpSpPr/>
          <p:nvPr/>
        </p:nvGrpSpPr>
        <p:grpSpPr>
          <a:xfrm>
            <a:off x="3525480" y="2985971"/>
            <a:ext cx="1404000" cy="334440"/>
            <a:chOff x="3525480" y="2985971"/>
            <a:chExt cx="1404000" cy="334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3354" name="Ink 13353">
                  <a:extLst>
                    <a:ext uri="{FF2B5EF4-FFF2-40B4-BE49-F238E27FC236}">
                      <a16:creationId xmlns:a16="http://schemas.microsoft.com/office/drawing/2014/main" id="{A108C8C9-A43B-8953-BE15-ABD071F13B0D}"/>
                    </a:ext>
                  </a:extLst>
                </p14:cNvPr>
                <p14:cNvContentPartPr/>
                <p14:nvPr/>
              </p14:nvContentPartPr>
              <p14:xfrm>
                <a:off x="3543480" y="3312851"/>
                <a:ext cx="1386000" cy="7560"/>
              </p14:xfrm>
            </p:contentPart>
          </mc:Choice>
          <mc:Fallback>
            <p:pic>
              <p:nvPicPr>
                <p:cNvPr id="13354" name="Ink 13353">
                  <a:extLst>
                    <a:ext uri="{FF2B5EF4-FFF2-40B4-BE49-F238E27FC236}">
                      <a16:creationId xmlns:a16="http://schemas.microsoft.com/office/drawing/2014/main" id="{A108C8C9-A43B-8953-BE15-ABD071F13B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80480" y="2934851"/>
                  <a:ext cx="151164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3355" name="Ink 13354">
                  <a:extLst>
                    <a:ext uri="{FF2B5EF4-FFF2-40B4-BE49-F238E27FC236}">
                      <a16:creationId xmlns:a16="http://schemas.microsoft.com/office/drawing/2014/main" id="{35C84E02-A013-BF95-2E94-2BFA65CBD937}"/>
                    </a:ext>
                  </a:extLst>
                </p14:cNvPr>
                <p14:cNvContentPartPr/>
                <p14:nvPr/>
              </p14:nvContentPartPr>
              <p14:xfrm>
                <a:off x="3525480" y="2985971"/>
                <a:ext cx="1191960" cy="51840"/>
              </p14:xfrm>
            </p:contentPart>
          </mc:Choice>
          <mc:Fallback>
            <p:pic>
              <p:nvPicPr>
                <p:cNvPr id="13355" name="Ink 13354">
                  <a:extLst>
                    <a:ext uri="{FF2B5EF4-FFF2-40B4-BE49-F238E27FC236}">
                      <a16:creationId xmlns:a16="http://schemas.microsoft.com/office/drawing/2014/main" id="{35C84E02-A013-BF95-2E94-2BFA65CBD9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2840" y="2607971"/>
                  <a:ext cx="1317600" cy="80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61" name="Group 13360">
            <a:extLst>
              <a:ext uri="{FF2B5EF4-FFF2-40B4-BE49-F238E27FC236}">
                <a16:creationId xmlns:a16="http://schemas.microsoft.com/office/drawing/2014/main" id="{DD8DBA66-B7DD-A552-E5EF-3CDC6840C1DD}"/>
              </a:ext>
            </a:extLst>
          </p:cNvPr>
          <p:cNvGrpSpPr/>
          <p:nvPr/>
        </p:nvGrpSpPr>
        <p:grpSpPr>
          <a:xfrm>
            <a:off x="3612960" y="1746131"/>
            <a:ext cx="1071360" cy="223200"/>
            <a:chOff x="3612960" y="1746131"/>
            <a:chExt cx="1071360" cy="223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3358" name="Ink 13357">
                  <a:extLst>
                    <a:ext uri="{FF2B5EF4-FFF2-40B4-BE49-F238E27FC236}">
                      <a16:creationId xmlns:a16="http://schemas.microsoft.com/office/drawing/2014/main" id="{65CC682E-5B39-F439-23C6-50D6B5AB9640}"/>
                    </a:ext>
                  </a:extLst>
                </p14:cNvPr>
                <p14:cNvContentPartPr/>
                <p14:nvPr/>
              </p14:nvContentPartPr>
              <p14:xfrm>
                <a:off x="3612960" y="1746131"/>
                <a:ext cx="1071000" cy="76680"/>
              </p14:xfrm>
            </p:contentPart>
          </mc:Choice>
          <mc:Fallback>
            <p:pic>
              <p:nvPicPr>
                <p:cNvPr id="13358" name="Ink 13357">
                  <a:extLst>
                    <a:ext uri="{FF2B5EF4-FFF2-40B4-BE49-F238E27FC236}">
                      <a16:creationId xmlns:a16="http://schemas.microsoft.com/office/drawing/2014/main" id="{65CC682E-5B39-F439-23C6-50D6B5AB96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49960" y="1368131"/>
                  <a:ext cx="11966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3359" name="Ink 13358">
                  <a:extLst>
                    <a:ext uri="{FF2B5EF4-FFF2-40B4-BE49-F238E27FC236}">
                      <a16:creationId xmlns:a16="http://schemas.microsoft.com/office/drawing/2014/main" id="{BEA84F33-6578-6764-F25E-9113E2F8EF03}"/>
                    </a:ext>
                  </a:extLst>
                </p14:cNvPr>
                <p14:cNvContentPartPr/>
                <p14:nvPr/>
              </p14:nvContentPartPr>
              <p14:xfrm>
                <a:off x="3613680" y="1912091"/>
                <a:ext cx="1070640" cy="57240"/>
              </p14:xfrm>
            </p:contentPart>
          </mc:Choice>
          <mc:Fallback>
            <p:pic>
              <p:nvPicPr>
                <p:cNvPr id="13359" name="Ink 13358">
                  <a:extLst>
                    <a:ext uri="{FF2B5EF4-FFF2-40B4-BE49-F238E27FC236}">
                      <a16:creationId xmlns:a16="http://schemas.microsoft.com/office/drawing/2014/main" id="{BEA84F33-6578-6764-F25E-9113E2F8EF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0680" y="1534451"/>
                  <a:ext cx="1196280" cy="81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362" name="TextBox 13361">
            <a:extLst>
              <a:ext uri="{FF2B5EF4-FFF2-40B4-BE49-F238E27FC236}">
                <a16:creationId xmlns:a16="http://schemas.microsoft.com/office/drawing/2014/main" id="{F84E9042-F917-7A42-560D-E732A6AB94DB}"/>
              </a:ext>
            </a:extLst>
          </p:cNvPr>
          <p:cNvSpPr txBox="1"/>
          <p:nvPr/>
        </p:nvSpPr>
        <p:spPr>
          <a:xfrm>
            <a:off x="2289373" y="265257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3" name="TextBox 13362">
            <a:extLst>
              <a:ext uri="{FF2B5EF4-FFF2-40B4-BE49-F238E27FC236}">
                <a16:creationId xmlns:a16="http://schemas.microsoft.com/office/drawing/2014/main" id="{C29DBFEF-A7DD-5DE2-A4FC-5725BAC43384}"/>
              </a:ext>
            </a:extLst>
          </p:cNvPr>
          <p:cNvSpPr txBox="1"/>
          <p:nvPr/>
        </p:nvSpPr>
        <p:spPr>
          <a:xfrm>
            <a:off x="2442194" y="1641999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4" name="TextBox 13363">
            <a:extLst>
              <a:ext uri="{FF2B5EF4-FFF2-40B4-BE49-F238E27FC236}">
                <a16:creationId xmlns:a16="http://schemas.microsoft.com/office/drawing/2014/main" id="{44340D01-820A-47C3-A4D1-3D5FE0F91E42}"/>
              </a:ext>
            </a:extLst>
          </p:cNvPr>
          <p:cNvSpPr txBox="1"/>
          <p:nvPr/>
        </p:nvSpPr>
        <p:spPr>
          <a:xfrm>
            <a:off x="3896321" y="2339710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5" name="TextBox 13364">
            <a:extLst>
              <a:ext uri="{FF2B5EF4-FFF2-40B4-BE49-F238E27FC236}">
                <a16:creationId xmlns:a16="http://schemas.microsoft.com/office/drawing/2014/main" id="{CC43D191-B4A8-A29B-1941-2FD0F34DC26E}"/>
              </a:ext>
            </a:extLst>
          </p:cNvPr>
          <p:cNvSpPr txBox="1"/>
          <p:nvPr/>
        </p:nvSpPr>
        <p:spPr>
          <a:xfrm>
            <a:off x="3939293" y="1696352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𝝅</a:t>
            </a:r>
          </a:p>
        </p:txBody>
      </p:sp>
      <p:sp>
        <p:nvSpPr>
          <p:cNvPr id="13366" name="TextBox 13365">
            <a:extLst>
              <a:ext uri="{FF2B5EF4-FFF2-40B4-BE49-F238E27FC236}">
                <a16:creationId xmlns:a16="http://schemas.microsoft.com/office/drawing/2014/main" id="{DDCEC091-C6CD-B4EE-CE40-A78DE479619B}"/>
              </a:ext>
            </a:extLst>
          </p:cNvPr>
          <p:cNvSpPr txBox="1"/>
          <p:nvPr/>
        </p:nvSpPr>
        <p:spPr>
          <a:xfrm>
            <a:off x="9834125" y="192708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7" name="TextBox 13366">
            <a:extLst>
              <a:ext uri="{FF2B5EF4-FFF2-40B4-BE49-F238E27FC236}">
                <a16:creationId xmlns:a16="http://schemas.microsoft.com/office/drawing/2014/main" id="{F5F4CF9B-63F7-5947-60D0-6C2FB7BE0812}"/>
              </a:ext>
            </a:extLst>
          </p:cNvPr>
          <p:cNvSpPr txBox="1"/>
          <p:nvPr/>
        </p:nvSpPr>
        <p:spPr>
          <a:xfrm>
            <a:off x="10768249" y="1950099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8" name="TextBox 13367">
            <a:extLst>
              <a:ext uri="{FF2B5EF4-FFF2-40B4-BE49-F238E27FC236}">
                <a16:creationId xmlns:a16="http://schemas.microsoft.com/office/drawing/2014/main" id="{55C88517-8DBF-22BB-D96D-C0F7C4539997}"/>
              </a:ext>
            </a:extLst>
          </p:cNvPr>
          <p:cNvSpPr txBox="1"/>
          <p:nvPr/>
        </p:nvSpPr>
        <p:spPr>
          <a:xfrm>
            <a:off x="10531918" y="1430902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69" name="TextBox 13368">
            <a:extLst>
              <a:ext uri="{FF2B5EF4-FFF2-40B4-BE49-F238E27FC236}">
                <a16:creationId xmlns:a16="http://schemas.microsoft.com/office/drawing/2014/main" id="{77792FD6-6882-ACE5-8A8A-495F036F7299}"/>
              </a:ext>
            </a:extLst>
          </p:cNvPr>
          <p:cNvSpPr txBox="1"/>
          <p:nvPr/>
        </p:nvSpPr>
        <p:spPr>
          <a:xfrm>
            <a:off x="2441773" y="2804977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𝝈</a:t>
            </a:r>
          </a:p>
        </p:txBody>
      </p:sp>
      <p:sp>
        <p:nvSpPr>
          <p:cNvPr id="13370" name="TextBox 13369">
            <a:extLst>
              <a:ext uri="{FF2B5EF4-FFF2-40B4-BE49-F238E27FC236}">
                <a16:creationId xmlns:a16="http://schemas.microsoft.com/office/drawing/2014/main" id="{9A69551A-370E-913E-065A-CB862A1880D8}"/>
              </a:ext>
            </a:extLst>
          </p:cNvPr>
          <p:cNvSpPr txBox="1"/>
          <p:nvPr/>
        </p:nvSpPr>
        <p:spPr>
          <a:xfrm>
            <a:off x="10067368" y="1404578"/>
            <a:ext cx="53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𝝅</a:t>
            </a:r>
          </a:p>
        </p:txBody>
      </p:sp>
    </p:spTree>
    <p:extLst>
      <p:ext uri="{BB962C8B-B14F-4D97-AF65-F5344CB8AC3E}">
        <p14:creationId xmlns:p14="http://schemas.microsoft.com/office/powerpoint/2010/main" val="1197796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3F72-03E5-288B-9D83-03419338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MOer</a:t>
            </a:r>
            <a:r>
              <a:rPr lang="nb-NO" dirty="0"/>
              <a:t> for formaldehyd – kvalitativ beskrivelse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4D1F0470-4872-2126-C65E-CE6FEAC4C0B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F5415A18-D79A-A071-7D9B-3BCAB5986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9" y="722457"/>
            <a:ext cx="5965214" cy="320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3FD99-BDD8-F0D3-7987-848821964CC2}"/>
              </a:ext>
            </a:extLst>
          </p:cNvPr>
          <p:cNvSpPr txBox="1"/>
          <p:nvPr/>
        </p:nvSpPr>
        <p:spPr>
          <a:xfrm>
            <a:off x="283186" y="4073440"/>
            <a:ext cx="7391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𝞂-</a:t>
            </a:r>
            <a:r>
              <a:rPr lang="nb-NO" sz="1600" b="1" dirty="0"/>
              <a:t>karakter: </a:t>
            </a:r>
            <a:r>
              <a:rPr lang="nb-NO" sz="1600" dirty="0"/>
              <a:t>orbitalen rotasjonssymmetrisk om atom-atom-akse. Ikke null i molekylplanet, maksimum rundt molekylplanet</a:t>
            </a:r>
          </a:p>
          <a:p>
            <a:endParaRPr lang="nb-NO" sz="1600" dirty="0"/>
          </a:p>
          <a:p>
            <a:r>
              <a:rPr lang="nb-NO" sz="1600" dirty="0"/>
              <a:t>𝝿-</a:t>
            </a:r>
            <a:r>
              <a:rPr lang="nb-NO" sz="1600" b="1" dirty="0"/>
              <a:t>karakter</a:t>
            </a:r>
            <a:r>
              <a:rPr lang="nb-NO" sz="1600" dirty="0"/>
              <a:t>: orbitalen rotasjonsantisymmetrisk om atom-atom-akse. molekylplanet er </a:t>
            </a:r>
            <a:r>
              <a:rPr lang="nb-NO" sz="1600" dirty="0" err="1"/>
              <a:t>nodalplan</a:t>
            </a:r>
            <a:r>
              <a:rPr lang="nb-NO" sz="1600" dirty="0"/>
              <a:t>. maksimum vekk fra </a:t>
            </a:r>
            <a:r>
              <a:rPr lang="nb-NO" sz="1600" dirty="0" err="1"/>
              <a:t>nodalplanet</a:t>
            </a:r>
            <a:endParaRPr lang="nb-NO" sz="1600" dirty="0"/>
          </a:p>
          <a:p>
            <a:endParaRPr lang="nb-NO" sz="1600" dirty="0"/>
          </a:p>
          <a:p>
            <a:r>
              <a:rPr lang="nb-NO" sz="1600" b="1" dirty="0"/>
              <a:t>n-karakter </a:t>
            </a:r>
            <a:r>
              <a:rPr lang="nb-NO" sz="1600" dirty="0"/>
              <a:t>(</a:t>
            </a:r>
            <a:r>
              <a:rPr lang="nb-NO" sz="1600" dirty="0" err="1"/>
              <a:t>ikkebindende</a:t>
            </a:r>
            <a:r>
              <a:rPr lang="nb-NO" sz="1600" dirty="0"/>
              <a:t>): enslige elektronpar, lokalisert på atomer, typisk ikke i bindinger. energien ligger mellom bindende og antibindende varianter</a:t>
            </a:r>
          </a:p>
        </p:txBody>
      </p:sp>
    </p:spTree>
    <p:extLst>
      <p:ext uri="{BB962C8B-B14F-4D97-AF65-F5344CB8AC3E}">
        <p14:creationId xmlns:p14="http://schemas.microsoft.com/office/powerpoint/2010/main" val="3770218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4A82-A3F0-38BB-DAD0-1F34FE0A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DB2C-0253-CB96-4624-83891292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181947"/>
          </a:xfrm>
        </p:spPr>
        <p:txBody>
          <a:bodyPr/>
          <a:lstStyle/>
          <a:p>
            <a:r>
              <a:rPr lang="nb-NO" dirty="0"/>
              <a:t>Overgangsdipolmomenter – kvalitativt</a:t>
            </a:r>
            <a:br>
              <a:rPr lang="nb-NO" dirty="0"/>
            </a:br>
            <a:r>
              <a:rPr lang="nb-NO" dirty="0"/>
              <a:t>𝝅→𝝅*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1509F591-187D-65E9-5259-C2B52D1B01F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A5A2B66D-AED8-E5C0-3A18-BD54BB202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712046"/>
            <a:ext cx="6392226" cy="3433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988158-E4BF-E0DC-184D-55EE1789A5CB}"/>
                  </a:ext>
                </a:extLst>
              </p14:cNvPr>
              <p14:cNvContentPartPr/>
              <p14:nvPr/>
            </p14:nvContentPartPr>
            <p14:xfrm>
              <a:off x="320400" y="2552891"/>
              <a:ext cx="698400" cy="115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988158-E4BF-E0DC-184D-55EE1789A5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" y="2544251"/>
                <a:ext cx="716040" cy="11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CEB7F0-3505-A911-3257-FBB5CE8F45D1}"/>
                  </a:ext>
                </a:extLst>
              </p14:cNvPr>
              <p14:cNvContentPartPr/>
              <p14:nvPr/>
            </p14:nvContentPartPr>
            <p14:xfrm>
              <a:off x="11052000" y="1234931"/>
              <a:ext cx="452160" cy="2194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CEB7F0-3505-A911-3257-FBB5CE8F45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43360" y="1226291"/>
                <a:ext cx="469800" cy="2211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F411769-F318-F5D3-C2D2-E274C9E397C8}"/>
              </a:ext>
            </a:extLst>
          </p:cNvPr>
          <p:cNvSpPr/>
          <p:nvPr/>
        </p:nvSpPr>
        <p:spPr>
          <a:xfrm>
            <a:off x="9919855" y="5145953"/>
            <a:ext cx="1891977" cy="912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Overgang med sterk intensitet (se tavla)</a:t>
            </a:r>
          </a:p>
        </p:txBody>
      </p:sp>
    </p:spTree>
    <p:extLst>
      <p:ext uri="{BB962C8B-B14F-4D97-AF65-F5344CB8AC3E}">
        <p14:creationId xmlns:p14="http://schemas.microsoft.com/office/powerpoint/2010/main" val="2895147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7DA6E-049C-80AC-C2A2-092215FA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74D2-389B-BCAB-3DD0-D2CF3548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181947"/>
          </a:xfrm>
        </p:spPr>
        <p:txBody>
          <a:bodyPr/>
          <a:lstStyle/>
          <a:p>
            <a:r>
              <a:rPr lang="nb-NO" dirty="0"/>
              <a:t>Overgangsdipolmomenter – kvalitativt</a:t>
            </a:r>
            <a:br>
              <a:rPr lang="nb-NO" dirty="0"/>
            </a:br>
            <a:r>
              <a:rPr lang="nb-NO" dirty="0"/>
              <a:t>n→𝝅*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B5F6D5E6-DC0C-A6CC-39F5-C27769921AA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ACE36335-C337-789D-CEE3-AE23723F9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712046"/>
            <a:ext cx="6392226" cy="3433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A4DA24-39A0-9645-9117-E5E6CC0BBEC0}"/>
                  </a:ext>
                </a:extLst>
              </p14:cNvPr>
              <p14:cNvContentPartPr/>
              <p14:nvPr/>
            </p14:nvContentPartPr>
            <p14:xfrm>
              <a:off x="320400" y="2552891"/>
              <a:ext cx="698400" cy="115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A4DA24-39A0-9645-9117-E5E6CC0BBE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" y="2544251"/>
                <a:ext cx="716040" cy="11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02912B-0DF1-8136-3F65-41E53D9AC82C}"/>
                  </a:ext>
                </a:extLst>
              </p14:cNvPr>
              <p14:cNvContentPartPr/>
              <p14:nvPr/>
            </p14:nvContentPartPr>
            <p14:xfrm rot="16200000">
              <a:off x="9350264" y="1127200"/>
              <a:ext cx="264528" cy="2194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02912B-0DF1-8136-3F65-41E53D9AC8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9341266" y="1118560"/>
                <a:ext cx="282163" cy="2211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1B0270-9CAB-865C-11B0-2881B8252D43}"/>
              </a:ext>
            </a:extLst>
          </p:cNvPr>
          <p:cNvSpPr/>
          <p:nvPr/>
        </p:nvSpPr>
        <p:spPr>
          <a:xfrm>
            <a:off x="8936183" y="5514109"/>
            <a:ext cx="2875650" cy="11819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Svak intensitet (se tavla)</a:t>
            </a:r>
          </a:p>
        </p:txBody>
      </p:sp>
    </p:spTree>
    <p:extLst>
      <p:ext uri="{BB962C8B-B14F-4D97-AF65-F5344CB8AC3E}">
        <p14:creationId xmlns:p14="http://schemas.microsoft.com/office/powerpoint/2010/main" val="3692950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F2BF-E030-E592-140D-55C856C8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F97E-99F4-7572-4F64-5511E33C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3"/>
            <a:ext cx="11431664" cy="1181947"/>
          </a:xfrm>
        </p:spPr>
        <p:txBody>
          <a:bodyPr/>
          <a:lstStyle/>
          <a:p>
            <a:r>
              <a:rPr lang="nb-NO" dirty="0"/>
              <a:t>Overgangsdipolmomenter – kvalitativt</a:t>
            </a:r>
            <a:br>
              <a:rPr lang="nb-NO" dirty="0"/>
            </a:br>
            <a:r>
              <a:rPr lang="nb-NO" dirty="0"/>
              <a:t>𝞂→𝞂*</a:t>
            </a:r>
          </a:p>
        </p:txBody>
      </p:sp>
      <p:pic>
        <p:nvPicPr>
          <p:cNvPr id="5" name="Content Placeholder 4" descr="A diagram of different molecules&#10;&#10;Description automatically generated with medium confidence">
            <a:extLst>
              <a:ext uri="{FF2B5EF4-FFF2-40B4-BE49-F238E27FC236}">
                <a16:creationId xmlns:a16="http://schemas.microsoft.com/office/drawing/2014/main" id="{2F70360B-82A3-8425-B5FE-46748AEEBC04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5" y="722457"/>
            <a:ext cx="3770009" cy="4975225"/>
          </a:xfrm>
        </p:spPr>
      </p:pic>
      <p:pic>
        <p:nvPicPr>
          <p:cNvPr id="6" name="Content Placeholder 11" descr="A diagram of a diagram&#10;&#10;Description automatically generated">
            <a:extLst>
              <a:ext uri="{FF2B5EF4-FFF2-40B4-BE49-F238E27FC236}">
                <a16:creationId xmlns:a16="http://schemas.microsoft.com/office/drawing/2014/main" id="{69CA2E9B-9F31-0FF3-08B7-D8784DAC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712046"/>
            <a:ext cx="6392226" cy="34339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285B3F-F845-028D-7E96-F32B1730AB77}"/>
                  </a:ext>
                </a:extLst>
              </p14:cNvPr>
              <p14:cNvContentPartPr/>
              <p14:nvPr/>
            </p14:nvContentPartPr>
            <p14:xfrm>
              <a:off x="320400" y="1953491"/>
              <a:ext cx="698400" cy="232756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285B3F-F845-028D-7E96-F32B1730AB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60" y="1944489"/>
                <a:ext cx="716040" cy="234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01138D-9EA3-30D9-BEA6-0A365D5F2650}"/>
                  </a:ext>
                </a:extLst>
              </p14:cNvPr>
              <p14:cNvContentPartPr/>
              <p14:nvPr/>
            </p14:nvContentPartPr>
            <p14:xfrm rot="21219186">
              <a:off x="9433726" y="1112411"/>
              <a:ext cx="447793" cy="3714342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01138D-9EA3-30D9-BEA6-0A365D5F26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21219186">
                <a:off x="9425087" y="1103770"/>
                <a:ext cx="465431" cy="373198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88C46D3-6DDC-9511-B18C-2E9F4B34D938}"/>
              </a:ext>
            </a:extLst>
          </p:cNvPr>
          <p:cNvSpPr/>
          <p:nvPr/>
        </p:nvSpPr>
        <p:spPr>
          <a:xfrm>
            <a:off x="8936183" y="5514109"/>
            <a:ext cx="2875650" cy="11819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Svak intensitet grunnet lite overlapp</a:t>
            </a:r>
          </a:p>
        </p:txBody>
      </p:sp>
    </p:spTree>
    <p:extLst>
      <p:ext uri="{BB962C8B-B14F-4D97-AF65-F5344CB8AC3E}">
        <p14:creationId xmlns:p14="http://schemas.microsoft.com/office/powerpoint/2010/main" val="2703488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3CB4-B9E6-B69A-0BDA-61368041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Konklusjon, elektronspektroskopi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41412-8753-6CCB-E049-4FC4E477BA8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Elektronoverganger følges av </a:t>
            </a:r>
            <a:r>
              <a:rPr lang="nb-NO" dirty="0" err="1"/>
              <a:t>vibrasjonelle</a:t>
            </a:r>
            <a:r>
              <a:rPr lang="nb-NO" dirty="0"/>
              <a:t> og </a:t>
            </a:r>
            <a:r>
              <a:rPr lang="nb-NO" dirty="0" err="1"/>
              <a:t>rotasjonelle</a:t>
            </a:r>
            <a:r>
              <a:rPr lang="nb-NO" dirty="0"/>
              <a:t> overganger</a:t>
            </a:r>
          </a:p>
          <a:p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-prinsippet og Franck-</a:t>
            </a:r>
            <a:r>
              <a:rPr lang="nb-NO" dirty="0" err="1"/>
              <a:t>Condon</a:t>
            </a:r>
            <a:r>
              <a:rPr lang="nb-NO" dirty="0"/>
              <a:t>-faktorer gir </a:t>
            </a:r>
            <a:r>
              <a:rPr lang="nb-NO" dirty="0" err="1"/>
              <a:t>kvatitative</a:t>
            </a:r>
            <a:r>
              <a:rPr lang="nb-NO" dirty="0"/>
              <a:t> overslag for </a:t>
            </a:r>
            <a:r>
              <a:rPr lang="nb-NO" dirty="0" err="1"/>
              <a:t>spektere</a:t>
            </a:r>
            <a:endParaRPr lang="nb-NO" dirty="0"/>
          </a:p>
          <a:p>
            <a:r>
              <a:rPr lang="nb-NO" dirty="0"/>
              <a:t>For </a:t>
            </a:r>
            <a:r>
              <a:rPr lang="nb-NO" dirty="0" err="1"/>
              <a:t>fleratomige</a:t>
            </a:r>
            <a:r>
              <a:rPr lang="nb-NO" dirty="0"/>
              <a:t> molekyl blir spekteret veldig komplisert</a:t>
            </a:r>
          </a:p>
          <a:p>
            <a:pPr lvl="1"/>
            <a:r>
              <a:rPr lang="nb-NO" dirty="0"/>
              <a:t>Franck-</a:t>
            </a:r>
            <a:r>
              <a:rPr lang="nb-NO" dirty="0" err="1"/>
              <a:t>Condon</a:t>
            </a:r>
            <a:r>
              <a:rPr lang="nb-NO" dirty="0"/>
              <a:t> ikke lenger like god tilnærming</a:t>
            </a:r>
          </a:p>
          <a:p>
            <a:pPr lvl="1"/>
            <a:r>
              <a:rPr lang="nb-NO" dirty="0"/>
              <a:t>Nedkjøling av prøven rengjør </a:t>
            </a:r>
            <a:r>
              <a:rPr lang="nb-NO" dirty="0" err="1"/>
              <a:t>spektere</a:t>
            </a:r>
            <a:endParaRPr lang="nb-NO" dirty="0"/>
          </a:p>
          <a:p>
            <a:r>
              <a:rPr lang="nb-NO" dirty="0"/>
              <a:t>Spinn-forbudte overganger vises i </a:t>
            </a:r>
            <a:r>
              <a:rPr lang="nb-NO" dirty="0" err="1"/>
              <a:t>fleratomige</a:t>
            </a:r>
            <a:r>
              <a:rPr lang="nb-NO" dirty="0"/>
              <a:t> molekylspektre</a:t>
            </a:r>
          </a:p>
          <a:p>
            <a:r>
              <a:rPr lang="nb-NO" dirty="0"/>
              <a:t>Kan forstås kvalitativt ved å studere </a:t>
            </a:r>
            <a:r>
              <a:rPr lang="nb-NO" dirty="0" err="1"/>
              <a:t>MOene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87284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8539-E9FC-BE7E-195E-727135B1C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3E209D20-B209-89D6-7A26-ED5FDE22B4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E11AA7D7-4CD9-E6FF-278B-576DDD301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F8B41D7-DB76-15C9-2564-5BF59B27F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Litt om molekylsymmetri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341A49D-8EF4-6A83-E436-31E0814A99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5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0F48-0AD0-3C26-FE5F-BBBB3F1A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Mange molekyler har symmetrier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27E4-101B-E5B7-768A-15778A22B8F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Kjernenes plassering i rom bevart under </a:t>
            </a:r>
            <a:r>
              <a:rPr lang="nb-NO" u="sng" dirty="0"/>
              <a:t>symmetrioperasjoner</a:t>
            </a:r>
          </a:p>
          <a:p>
            <a:r>
              <a:rPr lang="nb-NO" dirty="0"/>
              <a:t>Symmetrioperasjonene utgjør en </a:t>
            </a:r>
            <a:r>
              <a:rPr lang="nb-NO" u="sng" dirty="0"/>
              <a:t>matematisk gruppe</a:t>
            </a:r>
            <a:endParaRPr lang="nb-NO" dirty="0"/>
          </a:p>
          <a:p>
            <a:r>
              <a:rPr lang="nb-NO" dirty="0"/>
              <a:t>Vi ser på eksempler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4773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A48F-32D3-165C-1F48-4044A834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Homonukleære toatomige molekyl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B76E-33DF-536B-E7E3-FDE147EFF5D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Rotasjon om molekylaksen</a:t>
            </a:r>
          </a:p>
          <a:p>
            <a:r>
              <a:rPr lang="nb-NO" dirty="0"/>
              <a:t>Inversjon om massesenter</a:t>
            </a:r>
          </a:p>
          <a:p>
            <a:r>
              <a:rPr lang="nb-NO" dirty="0"/>
              <a:t>Refleksjon om plan ortogonalt på aksen gjennom massesenter</a:t>
            </a:r>
          </a:p>
          <a:p>
            <a:r>
              <a:rPr lang="nb-NO" dirty="0"/>
              <a:t>(Se tavla)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DE1419-46AE-E229-01A0-861388CCD4C0}"/>
              </a:ext>
            </a:extLst>
          </p:cNvPr>
          <p:cNvSpPr/>
          <p:nvPr/>
        </p:nvSpPr>
        <p:spPr>
          <a:xfrm>
            <a:off x="4973782" y="4405745"/>
            <a:ext cx="540327" cy="540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548B8-2442-9E44-C3B1-2BF1916A1BEA}"/>
              </a:ext>
            </a:extLst>
          </p:cNvPr>
          <p:cNvSpPr/>
          <p:nvPr/>
        </p:nvSpPr>
        <p:spPr>
          <a:xfrm>
            <a:off x="6414655" y="4405745"/>
            <a:ext cx="540327" cy="540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3133B0-8F4C-F237-43B0-21E2F161EF40}"/>
              </a:ext>
            </a:extLst>
          </p:cNvPr>
          <p:cNvCxnSpPr/>
          <p:nvPr/>
        </p:nvCxnSpPr>
        <p:spPr>
          <a:xfrm>
            <a:off x="5624945" y="4675908"/>
            <a:ext cx="70658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740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2DFF-816F-663E-8BE6-C09E8C71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Benzen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37D5E-81CF-D808-0E73-5B5ED19F85A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Rotasjon om akse gjennom massesenter</a:t>
            </a:r>
          </a:p>
          <a:p>
            <a:pPr lvl="1"/>
            <a:r>
              <a:rPr lang="nb-NO" dirty="0"/>
              <a:t>0, 60, 120, 180, 270 grader</a:t>
            </a:r>
          </a:p>
          <a:p>
            <a:r>
              <a:rPr lang="nb-NO" dirty="0"/>
              <a:t>Refleksjon om plan som deler molekylet i to like deler</a:t>
            </a:r>
          </a:p>
          <a:p>
            <a:r>
              <a:rPr lang="nb-NO" dirty="0"/>
              <a:t>Inversjon om massesenter</a:t>
            </a:r>
          </a:p>
          <a:p>
            <a:r>
              <a:rPr lang="nb-NO" dirty="0"/>
              <a:t>(Se tavla)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179272C-A07E-B7B8-2E74-82B37DE7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5" y="2127331"/>
            <a:ext cx="3600450" cy="40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8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ACC5-56B6-B615-65E8-FB5FEFA7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Delokalisering</a:t>
            </a:r>
            <a:r>
              <a:rPr lang="nb-NO" dirty="0"/>
              <a:t>, F</a:t>
            </a:r>
            <a:r>
              <a:rPr lang="nb-NO" baseline="-25000" dirty="0"/>
              <a:t>2</a:t>
            </a:r>
          </a:p>
        </p:txBody>
      </p:sp>
      <p:pic>
        <p:nvPicPr>
          <p:cNvPr id="5" name="Content Placeholder 4" descr="A diagram of a cell&#10;&#10;Description automatically generated">
            <a:extLst>
              <a:ext uri="{FF2B5EF4-FFF2-40B4-BE49-F238E27FC236}">
                <a16:creationId xmlns:a16="http://schemas.microsoft.com/office/drawing/2014/main" id="{E916FBBB-8B37-DBAB-9CE8-C851B071D74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06" y="1715991"/>
            <a:ext cx="8326587" cy="4603854"/>
          </a:xfrm>
        </p:spPr>
      </p:pic>
      <p:sp>
        <p:nvSpPr>
          <p:cNvPr id="3" name="Line Callout 1 2">
            <a:extLst>
              <a:ext uri="{FF2B5EF4-FFF2-40B4-BE49-F238E27FC236}">
                <a16:creationId xmlns:a16="http://schemas.microsoft.com/office/drawing/2014/main" id="{D0E7B08A-9D5C-627C-42C9-31E253CC8CEF}"/>
              </a:ext>
            </a:extLst>
          </p:cNvPr>
          <p:cNvSpPr/>
          <p:nvPr/>
        </p:nvSpPr>
        <p:spPr>
          <a:xfrm>
            <a:off x="9872195" y="916210"/>
            <a:ext cx="2222821" cy="929802"/>
          </a:xfrm>
          <a:prstGeom prst="borderCallout1">
            <a:avLst>
              <a:gd name="adj1" fmla="val 18750"/>
              <a:gd name="adj2" fmla="val -8333"/>
              <a:gd name="adj3" fmla="val 89556"/>
              <a:gd name="adj4" fmla="val -453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Hver orbital er smurt utover hele molekylet</a:t>
            </a:r>
          </a:p>
        </p:txBody>
      </p:sp>
      <p:sp>
        <p:nvSpPr>
          <p:cNvPr id="9" name="10-Point Star 8">
            <a:extLst>
              <a:ext uri="{FF2B5EF4-FFF2-40B4-BE49-F238E27FC236}">
                <a16:creationId xmlns:a16="http://schemas.microsoft.com/office/drawing/2014/main" id="{E3A32C74-20D0-5E97-3E61-B6C3281B7EBD}"/>
              </a:ext>
            </a:extLst>
          </p:cNvPr>
          <p:cNvSpPr/>
          <p:nvPr/>
        </p:nvSpPr>
        <p:spPr>
          <a:xfrm rot="21065315">
            <a:off x="-56834" y="1253251"/>
            <a:ext cx="4681237" cy="1850889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NB</a:t>
            </a:r>
            <a:r>
              <a:rPr lang="nb-NO" sz="1600" dirty="0"/>
              <a:t>! Hver «</a:t>
            </a:r>
            <a:r>
              <a:rPr lang="nb-NO" sz="1600" dirty="0" err="1"/>
              <a:t>blobb</a:t>
            </a:r>
            <a:r>
              <a:rPr lang="nb-NO" sz="1600" dirty="0"/>
              <a:t>» er IKKE et elektron!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Orbitalen er </a:t>
            </a:r>
            <a:r>
              <a:rPr lang="nb-NO" sz="1600" dirty="0" err="1"/>
              <a:t>bølgefunk</a:t>
            </a:r>
            <a:r>
              <a:rPr lang="nb-NO" sz="1600" dirty="0"/>
              <a:t> for 1 elektron!</a:t>
            </a:r>
          </a:p>
        </p:txBody>
      </p:sp>
    </p:spTree>
    <p:extLst>
      <p:ext uri="{BB962C8B-B14F-4D97-AF65-F5344CB8AC3E}">
        <p14:creationId xmlns:p14="http://schemas.microsoft.com/office/powerpoint/2010/main" val="900252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BF3C-DA50-5A17-D34B-06197E76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Symmetrielementer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74DF8-F49E-D682-D23A-A9036499256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u="sng" dirty="0"/>
              <a:t>Symmetrielementer</a:t>
            </a:r>
            <a:r>
              <a:rPr lang="nb-NO" dirty="0"/>
              <a:t> er geometriske objekter slik som akser, plan og punkter</a:t>
            </a:r>
          </a:p>
          <a:p>
            <a:r>
              <a:rPr lang="nb-NO" dirty="0"/>
              <a:t>Eksempel:</a:t>
            </a:r>
          </a:p>
          <a:p>
            <a:pPr lvl="1"/>
            <a:r>
              <a:rPr lang="nb-NO" dirty="0"/>
              <a:t>Interatomær akse i toatomige molekyl</a:t>
            </a:r>
          </a:p>
          <a:p>
            <a:pPr lvl="1"/>
            <a:r>
              <a:rPr lang="nb-NO" dirty="0"/>
              <a:t>Massesenteret</a:t>
            </a:r>
          </a:p>
          <a:p>
            <a:pPr lvl="1"/>
            <a:r>
              <a:rPr lang="nb-NO" dirty="0"/>
              <a:t>Plan som inneholder alle kjernene (</a:t>
            </a:r>
            <a:r>
              <a:rPr lang="nb-NO" dirty="0" err="1"/>
              <a:t>feks</a:t>
            </a:r>
            <a:r>
              <a:rPr lang="nb-NO" dirty="0"/>
              <a:t>. benzen)</a:t>
            </a:r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5" name="Picture 4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59D8CB2E-BF14-3FFA-246A-5EF44BF8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4" y="3641457"/>
            <a:ext cx="10258931" cy="28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2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4FEB-67EA-6ADF-D935-411E734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Symmetrioperasjoner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5FEEA-403B-5BF8-463F-D6E9CE1C19C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Symmetrioperasjoner er </a:t>
            </a:r>
            <a:r>
              <a:rPr lang="nb-NO" u="sng" dirty="0"/>
              <a:t>geometriske transformasjoner</a:t>
            </a:r>
            <a:r>
              <a:rPr lang="nb-NO" dirty="0"/>
              <a:t> assosiert med symmetrielementene</a:t>
            </a:r>
          </a:p>
          <a:p>
            <a:endParaRPr lang="nb-NO" dirty="0"/>
          </a:p>
        </p:txBody>
      </p:sp>
      <p:pic>
        <p:nvPicPr>
          <p:cNvPr id="6" name="Picture 5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CDB16CED-900D-7DD8-E7A3-EEA586FE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4" y="3641457"/>
            <a:ext cx="10258931" cy="28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92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4650-606C-6932-89AB-FA5EBB204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Allen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CBD119-2D4A-152C-95F5-2EB8B11CF4A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189574" cy="4975236"/>
          </a:xfrm>
        </p:spPr>
        <p:txBody>
          <a:bodyPr/>
          <a:lstStyle/>
          <a:p>
            <a:r>
              <a:rPr lang="nb-NO" dirty="0"/>
              <a:t>Rotasjon på 180 grader om </a:t>
            </a:r>
            <a:r>
              <a:rPr lang="nb-NO" u="sng" dirty="0"/>
              <a:t>C</a:t>
            </a:r>
            <a:r>
              <a:rPr lang="nb-NO" u="sng" baseline="-25000" dirty="0"/>
              <a:t>2 </a:t>
            </a:r>
            <a:r>
              <a:rPr lang="nb-NO" u="sng" dirty="0"/>
              <a:t>-</a:t>
            </a:r>
            <a:r>
              <a:rPr lang="nb-NO" dirty="0"/>
              <a:t> </a:t>
            </a:r>
            <a:r>
              <a:rPr lang="nb-NO" u="sng" dirty="0"/>
              <a:t>rotasjonsakse</a:t>
            </a:r>
            <a:endParaRPr lang="nb-NO" dirty="0"/>
          </a:p>
          <a:p>
            <a:r>
              <a:rPr lang="nb-NO" dirty="0"/>
              <a:t>Rotasjon på 90 grader om samme akse, etterfulgt av refleksjon gjennom plan ortogonalt på aksen </a:t>
            </a:r>
            <a:r>
              <a:rPr lang="nb-NO" u="sng" dirty="0"/>
              <a:t>S</a:t>
            </a:r>
            <a:r>
              <a:rPr lang="nb-NO" u="sng" baseline="-25000" dirty="0"/>
              <a:t>4</a:t>
            </a:r>
            <a:r>
              <a:rPr lang="nb-NO" u="sng" dirty="0"/>
              <a:t>-refleksjon-rotasjonsakse</a:t>
            </a:r>
          </a:p>
          <a:p>
            <a:r>
              <a:rPr lang="nb-NO" dirty="0"/>
              <a:t>To ytterligere rotasjonsakser C’</a:t>
            </a:r>
            <a:r>
              <a:rPr lang="nb-NO" baseline="-25000" dirty="0"/>
              <a:t>2</a:t>
            </a:r>
            <a:r>
              <a:rPr lang="nb-NO" dirty="0"/>
              <a:t> og C’’</a:t>
            </a:r>
            <a:r>
              <a:rPr lang="nb-NO" baseline="-25000" dirty="0"/>
              <a:t>2, </a:t>
            </a:r>
            <a:r>
              <a:rPr lang="nb-NO" dirty="0"/>
              <a:t>180 C rotasjon</a:t>
            </a:r>
          </a:p>
          <a:p>
            <a:r>
              <a:rPr lang="nb-NO" dirty="0"/>
              <a:t>To refleksjonsplan 𝜎</a:t>
            </a:r>
            <a:r>
              <a:rPr lang="nb-NO" baseline="-25000" dirty="0"/>
              <a:t>v</a:t>
            </a:r>
            <a:r>
              <a:rPr lang="nb-NO" dirty="0"/>
              <a:t> og 𝜎’</a:t>
            </a:r>
            <a:r>
              <a:rPr lang="nb-NO" baseline="-25000" dirty="0"/>
              <a:t>v</a:t>
            </a:r>
          </a:p>
        </p:txBody>
      </p:sp>
      <p:pic>
        <p:nvPicPr>
          <p:cNvPr id="8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804DCAA8-4A5A-23EF-AC83-C95BB4F50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43" y="950648"/>
            <a:ext cx="4035205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0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6FE5-799D-249E-FB12-BD352009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Gruppe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00F38-3935-895D-86F3-5BE5C8D6643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Et sett med symmetrioperasjoner kan utgjøre en </a:t>
            </a:r>
            <a:r>
              <a:rPr lang="nb-NO" u="sng" dirty="0"/>
              <a:t>gruppe </a:t>
            </a:r>
            <a:r>
              <a:rPr lang="nb-NO" dirty="0"/>
              <a:t>G</a:t>
            </a:r>
          </a:p>
          <a:p>
            <a:r>
              <a:rPr lang="nb-NO" dirty="0"/>
              <a:t>Aksiomene for en gruppe:</a:t>
            </a:r>
          </a:p>
          <a:p>
            <a:pPr lvl="1"/>
            <a:r>
              <a:rPr lang="nb-NO" dirty="0"/>
              <a:t>Eksistens av identitet, som ikke gjør noe med molekylet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Komposisjon av symmetrioperasjoner: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Eksistens av invers: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 err="1"/>
              <a:t>Assosiativitet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59DC5-0369-F0FD-1423-BE728EB6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27" y="2653409"/>
            <a:ext cx="10160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0D9BC-856C-5B49-7E20-97285B81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55" y="3748433"/>
            <a:ext cx="30480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E8A59-4647-BE6C-FC03-026DBF851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927" y="4672007"/>
            <a:ext cx="61468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23EC1-5CA5-E5AE-2FB4-96D647D6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95" y="5934627"/>
            <a:ext cx="2222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9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A8B-1FDE-2B90-4527-0ED93199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Punktgrupper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422A-6925-78EB-B0CA-6F90735CB1F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Symmetrielementene har et felles punkt</a:t>
            </a:r>
          </a:p>
          <a:p>
            <a:r>
              <a:rPr lang="nb-NO" dirty="0"/>
              <a:t>Det er slike grupper vi er interessert i</a:t>
            </a:r>
          </a:p>
        </p:txBody>
      </p:sp>
    </p:spTree>
    <p:extLst>
      <p:ext uri="{BB962C8B-B14F-4D97-AF65-F5344CB8AC3E}">
        <p14:creationId xmlns:p14="http://schemas.microsoft.com/office/powerpoint/2010/main" val="623987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1229-4019-3300-1D79-2730DE7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finne gruppen til et molekyl?</a:t>
            </a:r>
          </a:p>
        </p:txBody>
      </p:sp>
      <p:pic>
        <p:nvPicPr>
          <p:cNvPr id="5" name="Content Placeholder 4" descr="A diagram of a chemistry experiment&#10;&#10;Description automatically generated">
            <a:extLst>
              <a:ext uri="{FF2B5EF4-FFF2-40B4-BE49-F238E27FC236}">
                <a16:creationId xmlns:a16="http://schemas.microsoft.com/office/drawing/2014/main" id="{306ABE5F-8BEB-AA7E-0733-8BD5132CF04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05" y="1082675"/>
            <a:ext cx="8688790" cy="49752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9A951E-014E-368D-0861-1290BB5FB8C4}"/>
              </a:ext>
            </a:extLst>
          </p:cNvPr>
          <p:cNvSpPr/>
          <p:nvPr/>
        </p:nvSpPr>
        <p:spPr>
          <a:xfrm>
            <a:off x="512618" y="3602182"/>
            <a:ext cx="3311237" cy="13854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Vi har heldigvis en algoritme for å finne gruppen!</a:t>
            </a:r>
          </a:p>
        </p:txBody>
      </p:sp>
    </p:spTree>
    <p:extLst>
      <p:ext uri="{BB962C8B-B14F-4D97-AF65-F5344CB8AC3E}">
        <p14:creationId xmlns:p14="http://schemas.microsoft.com/office/powerpoint/2010/main" val="4183143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B9D7-5A22-8B60-4691-068A0E39F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finne gruppen, forts.</a:t>
            </a:r>
          </a:p>
        </p:txBody>
      </p:sp>
      <p:pic>
        <p:nvPicPr>
          <p:cNvPr id="5" name="Content Placeholder 4" descr="A diagram of a mirror plane&#10;&#10;Description automatically generated">
            <a:extLst>
              <a:ext uri="{FF2B5EF4-FFF2-40B4-BE49-F238E27FC236}">
                <a16:creationId xmlns:a16="http://schemas.microsoft.com/office/drawing/2014/main" id="{DA478C3E-B951-541F-E81E-0E1B784416F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028" y="1082675"/>
            <a:ext cx="6267944" cy="4975225"/>
          </a:xfrm>
        </p:spPr>
      </p:pic>
    </p:spTree>
    <p:extLst>
      <p:ext uri="{BB962C8B-B14F-4D97-AF65-F5344CB8AC3E}">
        <p14:creationId xmlns:p14="http://schemas.microsoft.com/office/powerpoint/2010/main" val="336801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4014-B2B7-67DA-6E6A-3BDFF983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A20F9939-8DBC-3251-7172-68344FA835D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33" y="1082675"/>
            <a:ext cx="6820735" cy="4975225"/>
          </a:xfrm>
        </p:spPr>
      </p:pic>
    </p:spTree>
    <p:extLst>
      <p:ext uri="{BB962C8B-B14F-4D97-AF65-F5344CB8AC3E}">
        <p14:creationId xmlns:p14="http://schemas.microsoft.com/office/powerpoint/2010/main" val="2217406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1599-4499-EC7B-954B-902175F3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</a:t>
            </a:r>
            <a:r>
              <a:rPr lang="nb-NO" baseline="-25000" dirty="0"/>
              <a:t>2v</a:t>
            </a:r>
          </a:p>
        </p:txBody>
      </p:sp>
      <p:pic>
        <p:nvPicPr>
          <p:cNvPr id="5" name="Content Placeholder 4" descr="A diagram of a mirror plane&#10;&#10;Description automatically generated">
            <a:extLst>
              <a:ext uri="{FF2B5EF4-FFF2-40B4-BE49-F238E27FC236}">
                <a16:creationId xmlns:a16="http://schemas.microsoft.com/office/drawing/2014/main" id="{B06DFD76-BA71-7E7C-C04F-AEC1F317F42D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1" y="1235075"/>
            <a:ext cx="4798485" cy="4975225"/>
          </a:xfrm>
        </p:spPr>
      </p:pic>
      <p:pic>
        <p:nvPicPr>
          <p:cNvPr id="6" name="Content Placeholder 4" descr="A table with black and white symbols&#10;&#10;Description automatically generated">
            <a:extLst>
              <a:ext uri="{FF2B5EF4-FFF2-40B4-BE49-F238E27FC236}">
                <a16:creationId xmlns:a16="http://schemas.microsoft.com/office/drawing/2014/main" id="{9F9BA786-420A-4F34-667C-F5BFC451B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31" y="1235075"/>
            <a:ext cx="4381500" cy="41148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BAB45E64-798E-ADCD-D850-FEF26DE0FAB8}"/>
              </a:ext>
            </a:extLst>
          </p:cNvPr>
          <p:cNvSpPr/>
          <p:nvPr/>
        </p:nvSpPr>
        <p:spPr>
          <a:xfrm>
            <a:off x="8666850" y="5449147"/>
            <a:ext cx="3241963" cy="1246909"/>
          </a:xfrm>
          <a:prstGeom prst="borderCallout1">
            <a:avLst>
              <a:gd name="adj1" fmla="val 34305"/>
              <a:gd name="adj2" fmla="val -4060"/>
              <a:gd name="adj3" fmla="val 6944"/>
              <a:gd name="adj4" fmla="val -391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Alle grupper kan assosieres med 1 og bare 1 multiplikasjonstabell</a:t>
            </a:r>
          </a:p>
        </p:txBody>
      </p:sp>
    </p:spTree>
    <p:extLst>
      <p:ext uri="{BB962C8B-B14F-4D97-AF65-F5344CB8AC3E}">
        <p14:creationId xmlns:p14="http://schemas.microsoft.com/office/powerpoint/2010/main" val="1874248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EAEF-A25A-0C64-198B-99607994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Representasjoner av symmetrioperasjoner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EAC8-DC39-8D37-1968-7E3E2EA1D6F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En gruppe har </a:t>
            </a:r>
            <a:r>
              <a:rPr lang="nb-NO" u="sng" dirty="0"/>
              <a:t>representasjoner</a:t>
            </a:r>
          </a:p>
          <a:p>
            <a:r>
              <a:rPr lang="nb-NO" dirty="0"/>
              <a:t>Det vil si at gruppen kan skrives som en gruppe av matriser</a:t>
            </a:r>
          </a:p>
          <a:p>
            <a:r>
              <a:rPr lang="nb-NO" dirty="0"/>
              <a:t>Eksempel:</a:t>
            </a:r>
          </a:p>
          <a:p>
            <a:pPr lvl="1"/>
            <a:r>
              <a:rPr lang="nb-NO" dirty="0"/>
              <a:t>Rotasjon om z-aksen</a:t>
            </a:r>
          </a:p>
          <a:p>
            <a:pPr lvl="1"/>
            <a:r>
              <a:rPr lang="nb-NO" dirty="0"/>
              <a:t>(På tavla)</a:t>
            </a:r>
          </a:p>
          <a:p>
            <a:r>
              <a:rPr lang="nb-NO" dirty="0"/>
              <a:t>Det er mange representasjoner for hver gruppe</a:t>
            </a:r>
          </a:p>
          <a:p>
            <a:r>
              <a:rPr lang="nb-NO" u="sng" dirty="0"/>
              <a:t>Representasjonsteori hjelper oss med å analysere </a:t>
            </a:r>
            <a:r>
              <a:rPr lang="nb-NO" u="sng" dirty="0" err="1"/>
              <a:t>MOer</a:t>
            </a:r>
            <a:r>
              <a:rPr lang="nb-NO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077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6262F-7333-1CFB-0BF3-F9BA62CB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A58E6A55-2923-6F5F-C607-F4E4056E93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69" y="161944"/>
            <a:ext cx="6819631" cy="5612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17C61-E659-9BBE-4392-AA35CD23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Polyatomisk eksempel: Metan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8BCF2-7C89-33BF-A060-E36D225807A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607466" cy="4975236"/>
          </a:xfrm>
        </p:spPr>
        <p:txBody>
          <a:bodyPr/>
          <a:lstStyle/>
          <a:p>
            <a:r>
              <a:rPr lang="nb-NO" dirty="0"/>
              <a:t>Her er et MO-diagram for metan</a:t>
            </a:r>
          </a:p>
          <a:p>
            <a:pPr lvl="1"/>
            <a:r>
              <a:rPr lang="nb-NO" dirty="0"/>
              <a:t>(1s for C er ikke med)</a:t>
            </a:r>
          </a:p>
          <a:p>
            <a:pPr lvl="1"/>
            <a:endParaRPr lang="nb-NO" dirty="0"/>
          </a:p>
          <a:p>
            <a:r>
              <a:rPr lang="nb-NO" dirty="0"/>
              <a:t>Tydelig </a:t>
            </a:r>
            <a:r>
              <a:rPr lang="nb-NO" dirty="0" err="1"/>
              <a:t>delokalisering</a:t>
            </a:r>
            <a:endParaRPr lang="nb-NO" dirty="0"/>
          </a:p>
          <a:p>
            <a:r>
              <a:rPr lang="nb-NO" dirty="0"/>
              <a:t>Hvert elektron kan </a:t>
            </a:r>
            <a:r>
              <a:rPr lang="nb-NO" i="1" dirty="0"/>
              <a:t>ikke</a:t>
            </a:r>
            <a:r>
              <a:rPr lang="nb-NO" dirty="0"/>
              <a:t> </a:t>
            </a:r>
            <a:r>
              <a:rPr lang="nb-NO" dirty="0" err="1"/>
              <a:t>assososieres</a:t>
            </a:r>
            <a:r>
              <a:rPr lang="nb-NO" dirty="0"/>
              <a:t> med en binding mellom par av atomer!</a:t>
            </a:r>
          </a:p>
          <a:p>
            <a:r>
              <a:rPr lang="nb-NO" dirty="0"/>
              <a:t>(I toatomige molekyl kan de det.)</a:t>
            </a:r>
          </a:p>
          <a:p>
            <a:endParaRPr lang="nb-NO" dirty="0"/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296335B3-A524-0A6F-1DB6-154A20D87AF8}"/>
              </a:ext>
            </a:extLst>
          </p:cNvPr>
          <p:cNvSpPr/>
          <p:nvPr/>
        </p:nvSpPr>
        <p:spPr>
          <a:xfrm>
            <a:off x="3903444" y="5941988"/>
            <a:ext cx="3684300" cy="572441"/>
          </a:xfrm>
          <a:prstGeom prst="borderCallout1">
            <a:avLst>
              <a:gd name="adj1" fmla="val 24075"/>
              <a:gd name="adj2" fmla="val 102684"/>
              <a:gd name="adj3" fmla="val -56878"/>
              <a:gd name="adj4" fmla="val 1200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Dette elektronet lever på </a:t>
            </a:r>
            <a:r>
              <a:rPr lang="nb-NO" sz="1600" u="sng" dirty="0"/>
              <a:t>alle</a:t>
            </a:r>
            <a:r>
              <a:rPr lang="nb-NO" sz="1600" dirty="0"/>
              <a:t> atomene</a:t>
            </a:r>
          </a:p>
        </p:txBody>
      </p:sp>
    </p:spTree>
    <p:extLst>
      <p:ext uri="{BB962C8B-B14F-4D97-AF65-F5344CB8AC3E}">
        <p14:creationId xmlns:p14="http://schemas.microsoft.com/office/powerpoint/2010/main" val="2763407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D2F8-2B9B-C98B-0BB8-7187691F6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Representasjon av C</a:t>
            </a:r>
            <a:r>
              <a:rPr lang="nb-NO" baseline="-25000" dirty="0"/>
              <a:t>2v</a:t>
            </a:r>
          </a:p>
        </p:txBody>
      </p:sp>
      <p:pic>
        <p:nvPicPr>
          <p:cNvPr id="5" name="Content Placeholder 4" descr="A table with black and white symbols&#10;&#10;Description automatically generated">
            <a:extLst>
              <a:ext uri="{FF2B5EF4-FFF2-40B4-BE49-F238E27FC236}">
                <a16:creationId xmlns:a16="http://schemas.microsoft.com/office/drawing/2014/main" id="{8CB3E67D-677D-AE63-00EF-0654E12E4009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41" y="1208087"/>
            <a:ext cx="4381500" cy="4114800"/>
          </a:xfrm>
        </p:spPr>
      </p:pic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DFAA1138-2F76-A01C-1C4B-BB3AE2587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1" y="1270000"/>
            <a:ext cx="5359400" cy="215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C4DD7-6CC0-B043-725D-9F6634EACE5B}"/>
              </a:ext>
            </a:extLst>
          </p:cNvPr>
          <p:cNvSpPr txBox="1"/>
          <p:nvPr/>
        </p:nvSpPr>
        <p:spPr>
          <a:xfrm>
            <a:off x="706582" y="4142509"/>
            <a:ext cx="535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Dette er 1-dimensjonale representasjoner av gruppen. Hver rad 𝚪</a:t>
            </a:r>
            <a:r>
              <a:rPr lang="nb-NO" sz="2400" baseline="-25000" dirty="0"/>
              <a:t>i </a:t>
            </a:r>
            <a:r>
              <a:rPr lang="nb-NO" sz="2400" dirty="0"/>
              <a:t>tilfredsstiller multiplikasjonstabellen for gruppen</a:t>
            </a:r>
            <a:endParaRPr lang="nb-NO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4269798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E25-A681-FAED-63CE-AF95FD50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Kommuterende </a:t>
            </a:r>
            <a:r>
              <a:rPr lang="nb-NO" dirty="0" err="1"/>
              <a:t>observable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1D879-7FCB-1C64-6410-03BF3C7E151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hver symmetrioperasjon a i punktgruppen har vi en </a:t>
            </a:r>
            <a:r>
              <a:rPr lang="nb-NO" dirty="0" err="1"/>
              <a:t>observabel</a:t>
            </a:r>
            <a:r>
              <a:rPr lang="nb-NO" dirty="0"/>
              <a:t> A’ som kommuterer med Hamiltonoperatorren H</a:t>
            </a:r>
          </a:p>
          <a:p>
            <a:r>
              <a:rPr lang="nb-NO" dirty="0"/>
              <a:t>Vi kan finne felles egenvektorsett for H og A</a:t>
            </a:r>
          </a:p>
          <a:p>
            <a:r>
              <a:rPr lang="nb-NO" dirty="0"/>
              <a:t>Eksempel: partikkel i boks, formaldehyd</a:t>
            </a:r>
          </a:p>
        </p:txBody>
      </p:sp>
    </p:spTree>
    <p:extLst>
      <p:ext uri="{BB962C8B-B14F-4D97-AF65-F5344CB8AC3E}">
        <p14:creationId xmlns:p14="http://schemas.microsoft.com/office/powerpoint/2010/main" val="3624462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5C77-5035-0048-A56D-EFC806FD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Irreps</a:t>
            </a:r>
            <a:r>
              <a:rPr lang="nb-NO" dirty="0"/>
              <a:t> for C</a:t>
            </a:r>
            <a:r>
              <a:rPr lang="nb-NO" baseline="-25000" dirty="0"/>
              <a:t>2v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F4940A-2CE5-3F80-1011-4AD3E5F21D9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MOene</a:t>
            </a:r>
            <a:r>
              <a:rPr lang="nb-NO" dirty="0"/>
              <a:t> til et molekyl med symmetri C</a:t>
            </a:r>
            <a:r>
              <a:rPr lang="nb-NO" baseline="-25000" dirty="0"/>
              <a:t>2v </a:t>
            </a:r>
            <a:r>
              <a:rPr lang="nb-NO" dirty="0"/>
              <a:t>kan klassifiseres med hvilken </a:t>
            </a:r>
            <a:r>
              <a:rPr lang="nb-NO" dirty="0" err="1"/>
              <a:t>irrep</a:t>
            </a:r>
            <a:r>
              <a:rPr lang="nb-NO" dirty="0"/>
              <a:t> de hører til</a:t>
            </a:r>
          </a:p>
          <a:p>
            <a:r>
              <a:rPr lang="nb-NO" dirty="0"/>
              <a:t>1a</a:t>
            </a:r>
            <a:r>
              <a:rPr lang="nb-NO" baseline="-25000" dirty="0"/>
              <a:t>1</a:t>
            </a:r>
            <a:r>
              <a:rPr lang="nb-NO" dirty="0"/>
              <a:t>, 2a</a:t>
            </a:r>
            <a:r>
              <a:rPr lang="nb-NO" baseline="-25000" dirty="0"/>
              <a:t>1</a:t>
            </a:r>
            <a:r>
              <a:rPr lang="nb-NO" dirty="0"/>
              <a:t> ... Transformerer som A</a:t>
            </a:r>
            <a:r>
              <a:rPr lang="nb-NO" baseline="-25000" dirty="0"/>
              <a:t>1</a:t>
            </a:r>
            <a:endParaRPr lang="nb-NO" dirty="0"/>
          </a:p>
          <a:p>
            <a:pPr lvl="1"/>
            <a:r>
              <a:rPr lang="nb-NO" dirty="0"/>
              <a:t>osv.</a:t>
            </a:r>
          </a:p>
          <a:p>
            <a:endParaRPr lang="nb-NO" baseline="-25000" dirty="0"/>
          </a:p>
          <a:p>
            <a:endParaRPr lang="nb-NO" baseline="-25000" dirty="0"/>
          </a:p>
          <a:p>
            <a:r>
              <a:rPr lang="nb-NO" dirty="0"/>
              <a:t>Karaktertabell:</a:t>
            </a:r>
          </a:p>
        </p:txBody>
      </p:sp>
      <p:pic>
        <p:nvPicPr>
          <p:cNvPr id="8" name="Content Placeholder 4" descr="A white background with black letters and numbers&#10;&#10;Description automatically generated">
            <a:extLst>
              <a:ext uri="{FF2B5EF4-FFF2-40B4-BE49-F238E27FC236}">
                <a16:creationId xmlns:a16="http://schemas.microsoft.com/office/drawing/2014/main" id="{C18BCD98-0F8F-B823-FD00-CA0F5187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91" y="4084274"/>
            <a:ext cx="8636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96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024F-7CFE-555D-C9F7-8CFDD53B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MOer</a:t>
            </a:r>
            <a:r>
              <a:rPr lang="nb-NO" dirty="0"/>
              <a:t> for formaldehyd</a:t>
            </a:r>
          </a:p>
        </p:txBody>
      </p:sp>
      <p:pic>
        <p:nvPicPr>
          <p:cNvPr id="5" name="Content Placeholder 4" descr="A diagram of different molecules&#10;&#10;Description automatically generated">
            <a:extLst>
              <a:ext uri="{FF2B5EF4-FFF2-40B4-BE49-F238E27FC236}">
                <a16:creationId xmlns:a16="http://schemas.microsoft.com/office/drawing/2014/main" id="{0609F657-6F41-883B-3AA9-78BFB0A843F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21" y="0"/>
            <a:ext cx="8778560" cy="6663520"/>
          </a:xfrm>
        </p:spPr>
      </p:pic>
    </p:spTree>
    <p:extLst>
      <p:ext uri="{BB962C8B-B14F-4D97-AF65-F5344CB8AC3E}">
        <p14:creationId xmlns:p14="http://schemas.microsoft.com/office/powerpoint/2010/main" val="15079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32C3-748E-862B-3E9D-BEF7C06D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 kjemi er vi vant til å tenke lokalisert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678D-F360-F815-9ECA-E1C097C9B8D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«Lokalisert Elektron-modell» fra KJM1101, </a:t>
            </a:r>
            <a:r>
              <a:rPr lang="nb-NO" dirty="0" err="1"/>
              <a:t>Zumdahl</a:t>
            </a:r>
            <a:r>
              <a:rPr lang="nb-NO" dirty="0"/>
              <a:t> og </a:t>
            </a:r>
            <a:r>
              <a:rPr lang="nb-NO" dirty="0" err="1"/>
              <a:t>DeCoste</a:t>
            </a:r>
            <a:endParaRPr lang="nb-NO" dirty="0"/>
          </a:p>
          <a:p>
            <a:r>
              <a:rPr lang="nb-NO" dirty="0"/>
              <a:t>Lewis-strukturer (se KJM1101)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Elektronene er </a:t>
            </a:r>
            <a:r>
              <a:rPr lang="nb-NO" u="sng" dirty="0"/>
              <a:t>lokalisert</a:t>
            </a:r>
            <a:r>
              <a:rPr lang="nb-NO" i="1" u="sng" dirty="0"/>
              <a:t> </a:t>
            </a:r>
          </a:p>
          <a:p>
            <a:pPr lvl="1"/>
            <a:r>
              <a:rPr lang="nb-NO" dirty="0"/>
              <a:t>Kjerne-elektroner: Lokalisert på atomene</a:t>
            </a:r>
          </a:p>
          <a:p>
            <a:pPr lvl="1"/>
            <a:r>
              <a:rPr lang="nb-NO" dirty="0"/>
              <a:t>Valens-elektroner: Enten i bindinger eller «enslige par»</a:t>
            </a:r>
          </a:p>
          <a:p>
            <a:pPr lvl="1"/>
            <a:r>
              <a:rPr lang="nb-NO" u="sng" dirty="0"/>
              <a:t>Diagrammet er ikke til å ta feil av: elektronene er lokaliserte</a:t>
            </a:r>
          </a:p>
        </p:txBody>
      </p:sp>
      <p:pic>
        <p:nvPicPr>
          <p:cNvPr id="5" name="Picture 4" descr="A black and white image of a molecule&#10;&#10;Description automatically generated">
            <a:extLst>
              <a:ext uri="{FF2B5EF4-FFF2-40B4-BE49-F238E27FC236}">
                <a16:creationId xmlns:a16="http://schemas.microsoft.com/office/drawing/2014/main" id="{A2B1FE7B-42AF-FFA8-7CFF-A7785EF4F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50" y="2558543"/>
            <a:ext cx="6946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4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7823-1902-57D5-D4F2-E4C5C542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Valence</a:t>
            </a:r>
            <a:r>
              <a:rPr lang="nb-NO" dirty="0"/>
              <a:t> Shell Electron Pair </a:t>
            </a:r>
            <a:r>
              <a:rPr lang="nb-NO" dirty="0" err="1"/>
              <a:t>Repulsion</a:t>
            </a:r>
            <a:r>
              <a:rPr lang="nb-NO" dirty="0"/>
              <a:t> (VSEPR)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DC3E-0528-9C6A-34E4-77A253ABB06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69511"/>
            <a:ext cx="11431663" cy="4975236"/>
          </a:xfrm>
        </p:spPr>
        <p:txBody>
          <a:bodyPr/>
          <a:lstStyle/>
          <a:p>
            <a:r>
              <a:rPr lang="nb-NO" dirty="0"/>
              <a:t>En slags utbrodering av Lewis-strukturer</a:t>
            </a:r>
          </a:p>
          <a:p>
            <a:r>
              <a:rPr lang="nb-NO" dirty="0"/>
              <a:t>Valenselektronene lever enten i «enslige par» eller i bindinger</a:t>
            </a:r>
          </a:p>
          <a:p>
            <a:r>
              <a:rPr lang="nb-NO" u="sng" dirty="0"/>
              <a:t>Disse minner om orbitaler (selv om det ikke er uttalt i modellen)!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3B25BC8-4DF5-D5FB-F9C7-642C8DA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57" y="4106692"/>
            <a:ext cx="2438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oup of red balloons&#10;&#10;Description automatically generated">
            <a:extLst>
              <a:ext uri="{FF2B5EF4-FFF2-40B4-BE49-F238E27FC236}">
                <a16:creationId xmlns:a16="http://schemas.microsoft.com/office/drawing/2014/main" id="{5C1638F8-CF13-ADD4-C297-4FF69F7E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1" y="3675169"/>
            <a:ext cx="2580999" cy="28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35776</TotalTime>
  <Words>2873</Words>
  <Application>Microsoft Macintosh PowerPoint</Application>
  <PresentationFormat>Widescreen</PresentationFormat>
  <Paragraphs>549</Paragraphs>
  <Slides>73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.SF NS</vt:lpstr>
      <vt:lpstr>Arial</vt:lpstr>
      <vt:lpstr>Arial, sans-serif</vt:lpstr>
      <vt:lpstr>Calibri</vt:lpstr>
      <vt:lpstr>Wingdings</vt:lpstr>
      <vt:lpstr>Office Theme</vt:lpstr>
      <vt:lpstr>KJM2601 – forelesning 18 og 19</vt:lpstr>
      <vt:lpstr>Kjemisk binding i polyatomiske molekyl</vt:lpstr>
      <vt:lpstr>Delokaliserte vs. lokaliserte MOer</vt:lpstr>
      <vt:lpstr>Fakta: MOer fra Hartree-Fock er delokaliserte</vt:lpstr>
      <vt:lpstr>Eksempel: H2</vt:lpstr>
      <vt:lpstr>Delokalisering, F2</vt:lpstr>
      <vt:lpstr>Polyatomisk eksempel: Metan</vt:lpstr>
      <vt:lpstr>I kjemi er vi vant til å tenke lokalisert</vt:lpstr>
      <vt:lpstr>Valence Shell Electron Pair Repulsion (VSEPR)</vt:lpstr>
      <vt:lpstr>Valence Shell Electron Pair Repulsion (VSEPR)</vt:lpstr>
      <vt:lpstr>Ammoniakk, NH3</vt:lpstr>
      <vt:lpstr>Vann H2O</vt:lpstr>
      <vt:lpstr>Fosforpentaklorid PCl5</vt:lpstr>
      <vt:lpstr>VSEPR for 1,3-butadien</vt:lpstr>
      <vt:lpstr>Fordeler og ulemper med VSEPR</vt:lpstr>
      <vt:lpstr>Hybridisering av AOer</vt:lpstr>
      <vt:lpstr>Konseptet tilnærmede MOer</vt:lpstr>
      <vt:lpstr>Behovet for hybridisering: Valensbåndteori</vt:lpstr>
      <vt:lpstr>sp-hybridisering</vt:lpstr>
      <vt:lpstr>sp-hybridisering, forts</vt:lpstr>
      <vt:lpstr>sp2-hybridisering</vt:lpstr>
      <vt:lpstr>sp2-hybridisering, forts.</vt:lpstr>
      <vt:lpstr>sp3-hybridisering</vt:lpstr>
      <vt:lpstr>sp3-hybridisering, forts.</vt:lpstr>
      <vt:lpstr>Hybridisering for karbon (denne slide inneholder feil!)</vt:lpstr>
      <vt:lpstr>Valensbåndteori: Metan CH4</vt:lpstr>
      <vt:lpstr>Trender i hybridisering</vt:lpstr>
      <vt:lpstr>Ikke-ekvivalente ligander</vt:lpstr>
      <vt:lpstr>Bents regel</vt:lpstr>
      <vt:lpstr>Bindingsvinkel og sp-karakter</vt:lpstr>
      <vt:lpstr>Eksempel, varierende bindingsvinkel</vt:lpstr>
      <vt:lpstr>Eksempel: VB-teori for H2O</vt:lpstr>
      <vt:lpstr>Valensbindingsteori</vt:lpstr>
      <vt:lpstr>Valensbindingsteori (VB-teori)</vt:lpstr>
      <vt:lpstr>VB-teori vs. MO-teori</vt:lpstr>
      <vt:lpstr>BeH2</vt:lpstr>
      <vt:lpstr>Karbonforbindelser</vt:lpstr>
      <vt:lpstr>VB-teori for 1,3-butadien</vt:lpstr>
      <vt:lpstr>VB-teori for 1,3-butadien</vt:lpstr>
      <vt:lpstr>VB-teori for 1,3-butadien</vt:lpstr>
      <vt:lpstr>VB-teori for 1,3-butadien</vt:lpstr>
      <vt:lpstr>Hückelmetoden: Kombinering av hybridisering og MO-teori</vt:lpstr>
      <vt:lpstr>Hückelmetoden</vt:lpstr>
      <vt:lpstr>1,3-Butadien</vt:lpstr>
      <vt:lpstr>Hückel-modellens likninger</vt:lpstr>
      <vt:lpstr>Egenverdiproblemet for butadien:</vt:lpstr>
      <vt:lpstr>Orbitalene fra Hückel vs. Hartree-Fock</vt:lpstr>
      <vt:lpstr>Tilbake til elektronspektroskopi</vt:lpstr>
      <vt:lpstr>Beer’s lov og utslukningskoeffisient 𝜀</vt:lpstr>
      <vt:lpstr>VB-teori for formaldehyd</vt:lpstr>
      <vt:lpstr>MOer for formaldehyd – kvalitativ beskrivelse</vt:lpstr>
      <vt:lpstr>Overgangsdipolmomenter – kvalitativt 𝝅→𝝅*</vt:lpstr>
      <vt:lpstr>Overgangsdipolmomenter – kvalitativt n→𝝅*</vt:lpstr>
      <vt:lpstr>Overgangsdipolmomenter – kvalitativt 𝞂→𝞂*</vt:lpstr>
      <vt:lpstr>Konklusjon, elektronspektroskopi</vt:lpstr>
      <vt:lpstr>Litt om molekylsymmetri</vt:lpstr>
      <vt:lpstr>Mange molekyler har symmetrier</vt:lpstr>
      <vt:lpstr>Homonukleære toatomige molekyl</vt:lpstr>
      <vt:lpstr>Benzen</vt:lpstr>
      <vt:lpstr>Symmetrielementer</vt:lpstr>
      <vt:lpstr>Symmetrioperasjoner</vt:lpstr>
      <vt:lpstr>Eksempel: Allen</vt:lpstr>
      <vt:lpstr>Gruppe</vt:lpstr>
      <vt:lpstr>Punktgrupper</vt:lpstr>
      <vt:lpstr>Hvordan finne gruppen til et molekyl?</vt:lpstr>
      <vt:lpstr>Hvordan finne gruppen, forts.</vt:lpstr>
      <vt:lpstr>Eksempler</vt:lpstr>
      <vt:lpstr>C2v</vt:lpstr>
      <vt:lpstr>Representasjoner av symmetrioperasjoner</vt:lpstr>
      <vt:lpstr>Representasjon av C2v</vt:lpstr>
      <vt:lpstr>Kommuterende observable</vt:lpstr>
      <vt:lpstr>Irreps for C2v</vt:lpstr>
      <vt:lpstr>MOer for formaldehyd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106</cp:revision>
  <cp:lastPrinted>2024-09-26T08:04:23Z</cp:lastPrinted>
  <dcterms:created xsi:type="dcterms:W3CDTF">2024-08-23T10:30:26Z</dcterms:created>
  <dcterms:modified xsi:type="dcterms:W3CDTF">2024-11-07T13:12:44Z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